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wav"/>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89" r:id="rId3"/>
    <p:sldMasterId id="2147483672" r:id="rId4"/>
    <p:sldMasterId id="2147483690" r:id="rId5"/>
    <p:sldMasterId id="2147483702" r:id="rId6"/>
  </p:sldMasterIdLst>
  <p:notesMasterIdLst>
    <p:notesMasterId r:id="rId37"/>
  </p:notesMasterIdLst>
  <p:handoutMasterIdLst>
    <p:handoutMasterId r:id="rId38"/>
  </p:handoutMasterIdLst>
  <p:sldIdLst>
    <p:sldId id="329" r:id="rId7"/>
    <p:sldId id="415" r:id="rId8"/>
    <p:sldId id="510" r:id="rId9"/>
    <p:sldId id="446" r:id="rId10"/>
    <p:sldId id="447" r:id="rId11"/>
    <p:sldId id="448" r:id="rId12"/>
    <p:sldId id="449" r:id="rId13"/>
    <p:sldId id="450" r:id="rId14"/>
    <p:sldId id="489" r:id="rId15"/>
    <p:sldId id="490" r:id="rId16"/>
    <p:sldId id="491" r:id="rId17"/>
    <p:sldId id="493" r:id="rId18"/>
    <p:sldId id="494" r:id="rId19"/>
    <p:sldId id="495" r:id="rId20"/>
    <p:sldId id="496" r:id="rId21"/>
    <p:sldId id="497" r:id="rId22"/>
    <p:sldId id="498" r:id="rId23"/>
    <p:sldId id="499" r:id="rId24"/>
    <p:sldId id="500" r:id="rId25"/>
    <p:sldId id="502" r:id="rId26"/>
    <p:sldId id="503" r:id="rId27"/>
    <p:sldId id="504" r:id="rId28"/>
    <p:sldId id="511" r:id="rId29"/>
    <p:sldId id="512" r:id="rId30"/>
    <p:sldId id="513" r:id="rId31"/>
    <p:sldId id="514" r:id="rId32"/>
    <p:sldId id="515" r:id="rId33"/>
    <p:sldId id="516" r:id="rId34"/>
    <p:sldId id="517" r:id="rId35"/>
    <p:sldId id="518" r:id="rId36"/>
  </p:sldIdLst>
  <p:sldSz cx="12192000" cy="6858000"/>
  <p:notesSz cx="6858000" cy="9144000"/>
  <p:defaultTextStyle>
    <a:defPPr>
      <a:defRPr lang="zh-CN"/>
    </a:defPPr>
    <a:lvl1pPr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p15:clr>
            <a:srgbClr val="A4A3A4"/>
          </p15:clr>
        </p15:guide>
        <p15:guide id="2" pos="3817">
          <p15:clr>
            <a:srgbClr val="A4A3A4"/>
          </p15:clr>
        </p15:guide>
      </p15:sldGuideLst>
    </p:ext>
    <p:ext uri="{2D200454-40CA-4A62-9FC3-DE9A4176ACB9}">
      <p15:notesGuideLst xmlns:p15="http://schemas.microsoft.com/office/powerpoint/2012/main">
        <p15:guide id="1" orient="horz" pos="2900">
          <p15:clr>
            <a:srgbClr val="A4A3A4"/>
          </p15:clr>
        </p15:guide>
        <p15:guide id="2" pos="214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E09"/>
    <a:srgbClr val="FF0000"/>
    <a:srgbClr val="0000CC"/>
    <a:srgbClr val="FF5050"/>
    <a:srgbClr val="000000"/>
    <a:srgbClr val="0066FF"/>
    <a:srgbClr val="FC5D04"/>
    <a:srgbClr val="292929"/>
    <a:srgbClr val="293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39" autoAdjust="0"/>
  </p:normalViewPr>
  <p:slideViewPr>
    <p:cSldViewPr>
      <p:cViewPr varScale="1">
        <p:scale>
          <a:sx n="81" d="100"/>
          <a:sy n="81" d="100"/>
        </p:scale>
        <p:origin x="725" y="62"/>
      </p:cViewPr>
      <p:guideLst>
        <p:guide orient="horz" pos="2175"/>
        <p:guide pos="3817"/>
      </p:guideLst>
    </p:cSldViewPr>
  </p:slideViewPr>
  <p:notesTextViewPr>
    <p:cViewPr>
      <p:scale>
        <a:sx n="100" d="100"/>
        <a:sy n="100" d="100"/>
      </p:scale>
      <p:origin x="0" y="0"/>
    </p:cViewPr>
  </p:notesTextViewPr>
  <p:sorterViewPr>
    <p:cViewPr>
      <p:scale>
        <a:sx n="100" d="100"/>
        <a:sy n="100" d="100"/>
      </p:scale>
      <p:origin x="0" y="-12186"/>
    </p:cViewPr>
  </p:sorterViewPr>
  <p:notesViewPr>
    <p:cSldViewPr>
      <p:cViewPr varScale="1">
        <p:scale>
          <a:sx n="51" d="100"/>
          <a:sy n="51" d="100"/>
        </p:scale>
        <p:origin x="-2124" y="-90"/>
      </p:cViewPr>
      <p:guideLst>
        <p:guide orient="horz" pos="2900"/>
        <p:guide pos="214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FB8383-5D60-40AF-9FE1-5D5B7D1FC09A}" type="doc">
      <dgm:prSet loTypeId="urn:microsoft.com/office/officeart/2005/8/layout/list1" loCatId="list" qsTypeId="urn:microsoft.com/office/officeart/2005/8/quickstyle/3d2" qsCatId="3D" csTypeId="urn:microsoft.com/office/officeart/2005/8/colors/accent1_2" csCatId="accent1" phldr="1"/>
      <dgm:spPr/>
      <dgm:t>
        <a:bodyPr/>
        <a:lstStyle/>
        <a:p>
          <a:endParaRPr lang="zh-CN" altLang="en-US"/>
        </a:p>
      </dgm:t>
    </dgm:pt>
    <dgm:pt modelId="{526CCDF4-B837-4447-8FBF-6BCC875D4E5A}">
      <dgm:prSet phldrT="[文本]" custT="1"/>
      <dgm:spPr>
        <a:solidFill>
          <a:schemeClr val="bg2">
            <a:lumMod val="60000"/>
            <a:lumOff val="40000"/>
          </a:schemeClr>
        </a:solidFill>
      </dgm:spPr>
      <dgm:t>
        <a:bodyPr/>
        <a:lstStyle/>
        <a:p>
          <a:r>
            <a:rPr lang="zh-CN" altLang="en-US" sz="2200" b="1" dirty="0">
              <a:solidFill>
                <a:schemeClr val="tx1"/>
              </a:solidFill>
              <a:latin typeface="黑体" pitchFamily="2" charset="-122"/>
              <a:ea typeface="黑体" pitchFamily="2" charset="-122"/>
              <a:cs typeface="Times New Roman" pitchFamily="18" charset="0"/>
            </a:rPr>
            <a:t>（</a:t>
          </a:r>
          <a:r>
            <a:rPr lang="en-US" altLang="zh-CN" sz="2200" b="1" dirty="0">
              <a:solidFill>
                <a:schemeClr val="tx1"/>
              </a:solidFill>
              <a:latin typeface="黑体" pitchFamily="2" charset="-122"/>
              <a:ea typeface="黑体" pitchFamily="2" charset="-122"/>
              <a:cs typeface="Times New Roman" pitchFamily="18" charset="0"/>
            </a:rPr>
            <a:t>1</a:t>
          </a:r>
          <a:r>
            <a:rPr lang="zh-CN" altLang="en-US" sz="2200" b="1" dirty="0">
              <a:solidFill>
                <a:schemeClr val="tx1"/>
              </a:solidFill>
              <a:latin typeface="黑体" pitchFamily="2" charset="-122"/>
              <a:ea typeface="黑体" pitchFamily="2" charset="-122"/>
              <a:cs typeface="Times New Roman" pitchFamily="18" charset="0"/>
            </a:rPr>
            <a:t>）</a:t>
          </a:r>
          <a:r>
            <a:rPr lang="zh-CN" sz="2200" b="1" dirty="0">
              <a:solidFill>
                <a:schemeClr val="tx1"/>
              </a:solidFill>
              <a:latin typeface="黑体" pitchFamily="2" charset="-122"/>
              <a:ea typeface="黑体" pitchFamily="2" charset="-122"/>
              <a:cs typeface="Times New Roman" pitchFamily="18" charset="0"/>
            </a:rPr>
            <a:t>固定资产购建费用</a:t>
          </a:r>
          <a:endParaRPr lang="zh-CN" altLang="en-US" sz="2200" b="1" dirty="0">
            <a:solidFill>
              <a:schemeClr val="tx1"/>
            </a:solidFill>
            <a:latin typeface="黑体" pitchFamily="2" charset="-122"/>
            <a:ea typeface="黑体" pitchFamily="2" charset="-122"/>
            <a:cs typeface="Times New Roman" pitchFamily="18" charset="0"/>
          </a:endParaRPr>
        </a:p>
      </dgm:t>
    </dgm:pt>
    <dgm:pt modelId="{2E5F01D0-01EC-4DCE-BF18-FF47CDB87ADF}" type="parTrans" cxnId="{6000CF12-5E04-4CD5-B05C-7739212ADE1F}">
      <dgm:prSet/>
      <dgm:spPr/>
      <dgm:t>
        <a:bodyPr/>
        <a:lstStyle/>
        <a:p>
          <a:endParaRPr lang="zh-CN" altLang="en-US" sz="2200" b="1">
            <a:latin typeface="黑体" pitchFamily="2" charset="-122"/>
            <a:ea typeface="黑体" pitchFamily="2" charset="-122"/>
            <a:cs typeface="Times New Roman" pitchFamily="18" charset="0"/>
          </a:endParaRPr>
        </a:p>
      </dgm:t>
    </dgm:pt>
    <dgm:pt modelId="{6F1F31B8-4EC4-4B42-AC76-B5D7B7964FD4}" type="sibTrans" cxnId="{6000CF12-5E04-4CD5-B05C-7739212ADE1F}">
      <dgm:prSet/>
      <dgm:spPr/>
      <dgm:t>
        <a:bodyPr/>
        <a:lstStyle/>
        <a:p>
          <a:endParaRPr lang="zh-CN" altLang="en-US" sz="2200" b="1">
            <a:latin typeface="黑体" pitchFamily="2" charset="-122"/>
            <a:ea typeface="黑体" pitchFamily="2" charset="-122"/>
            <a:cs typeface="Times New Roman" pitchFamily="18" charset="0"/>
          </a:endParaRPr>
        </a:p>
      </dgm:t>
    </dgm:pt>
    <dgm:pt modelId="{1CD6E3FD-30F4-4653-BD16-09FDE4C84F8A}">
      <dgm:prSet phldrT="[文本]" custT="1"/>
      <dgm:spPr>
        <a:solidFill>
          <a:srgbClr val="C00000"/>
        </a:solidFill>
      </dgm:spPr>
      <dgm:t>
        <a:bodyPr/>
        <a:lstStyle/>
        <a:p>
          <a:r>
            <a:rPr lang="zh-CN" altLang="en-US" sz="2200" b="1" dirty="0">
              <a:latin typeface="黑体" pitchFamily="2" charset="-122"/>
              <a:ea typeface="黑体" pitchFamily="2" charset="-122"/>
              <a:cs typeface="Times New Roman" pitchFamily="18" charset="0"/>
            </a:rPr>
            <a:t>（</a:t>
          </a:r>
          <a:r>
            <a:rPr lang="en-US" altLang="zh-CN" sz="2200" b="1" dirty="0">
              <a:latin typeface="黑体" pitchFamily="2" charset="-122"/>
              <a:ea typeface="黑体" pitchFamily="2" charset="-122"/>
              <a:cs typeface="Times New Roman" pitchFamily="18" charset="0"/>
            </a:rPr>
            <a:t>2</a:t>
          </a:r>
          <a:r>
            <a:rPr lang="zh-CN" altLang="en-US" sz="2200" b="1" dirty="0">
              <a:latin typeface="黑体" pitchFamily="2" charset="-122"/>
              <a:ea typeface="黑体" pitchFamily="2" charset="-122"/>
              <a:cs typeface="Times New Roman" pitchFamily="18" charset="0"/>
            </a:rPr>
            <a:t>）</a:t>
          </a:r>
          <a:r>
            <a:rPr lang="zh-CN" sz="2200" b="1" dirty="0">
              <a:latin typeface="黑体" pitchFamily="2" charset="-122"/>
              <a:ea typeface="黑体" pitchFamily="2" charset="-122"/>
              <a:cs typeface="Times New Roman" pitchFamily="18" charset="0"/>
            </a:rPr>
            <a:t>相应流动资金投入</a:t>
          </a:r>
          <a:endParaRPr lang="zh-CN" altLang="en-US" sz="2200" b="1" dirty="0">
            <a:latin typeface="黑体" pitchFamily="2" charset="-122"/>
            <a:ea typeface="黑体" pitchFamily="2" charset="-122"/>
            <a:cs typeface="Times New Roman" pitchFamily="18" charset="0"/>
          </a:endParaRPr>
        </a:p>
      </dgm:t>
    </dgm:pt>
    <dgm:pt modelId="{F218696B-9A3D-443B-B0F6-1D624ACA4F92}" type="parTrans" cxnId="{E88A76EC-99DE-4901-9FCC-1E2FCF452563}">
      <dgm:prSet/>
      <dgm:spPr/>
      <dgm:t>
        <a:bodyPr/>
        <a:lstStyle/>
        <a:p>
          <a:endParaRPr lang="zh-CN" altLang="en-US" sz="2200" b="1">
            <a:latin typeface="黑体" pitchFamily="2" charset="-122"/>
            <a:ea typeface="黑体" pitchFamily="2" charset="-122"/>
            <a:cs typeface="Times New Roman" pitchFamily="18" charset="0"/>
          </a:endParaRPr>
        </a:p>
      </dgm:t>
    </dgm:pt>
    <dgm:pt modelId="{2F98379D-1B29-4587-BCC8-577251FCE756}" type="sibTrans" cxnId="{E88A76EC-99DE-4901-9FCC-1E2FCF452563}">
      <dgm:prSet/>
      <dgm:spPr/>
      <dgm:t>
        <a:bodyPr/>
        <a:lstStyle/>
        <a:p>
          <a:endParaRPr lang="zh-CN" altLang="en-US" sz="2200" b="1">
            <a:latin typeface="黑体" pitchFamily="2" charset="-122"/>
            <a:ea typeface="黑体" pitchFamily="2" charset="-122"/>
            <a:cs typeface="Times New Roman" pitchFamily="18" charset="0"/>
          </a:endParaRPr>
        </a:p>
      </dgm:t>
    </dgm:pt>
    <dgm:pt modelId="{CD1BF67D-1807-4563-8E15-FF3C5A53008C}">
      <dgm:prSet phldrT="[文本]" custT="1"/>
      <dgm:spPr>
        <a:solidFill>
          <a:srgbClr val="7030A0"/>
        </a:solidFill>
      </dgm:spPr>
      <dgm:t>
        <a:bodyPr/>
        <a:lstStyle/>
        <a:p>
          <a:r>
            <a:rPr lang="zh-CN" altLang="en-US" sz="2200" b="1" dirty="0">
              <a:latin typeface="黑体" pitchFamily="2" charset="-122"/>
              <a:ea typeface="黑体" pitchFamily="2" charset="-122"/>
              <a:cs typeface="Times New Roman" pitchFamily="18" charset="0"/>
            </a:rPr>
            <a:t>（</a:t>
          </a:r>
          <a:r>
            <a:rPr lang="en-US" altLang="zh-CN" sz="2200" b="1" dirty="0">
              <a:latin typeface="黑体" pitchFamily="2" charset="-122"/>
              <a:ea typeface="黑体" pitchFamily="2" charset="-122"/>
              <a:cs typeface="Times New Roman" pitchFamily="18" charset="0"/>
            </a:rPr>
            <a:t>3</a:t>
          </a:r>
          <a:r>
            <a:rPr lang="zh-CN" altLang="en-US" sz="2200" b="1" dirty="0">
              <a:latin typeface="黑体" pitchFamily="2" charset="-122"/>
              <a:ea typeface="黑体" pitchFamily="2" charset="-122"/>
              <a:cs typeface="Times New Roman" pitchFamily="18" charset="0"/>
            </a:rPr>
            <a:t>）</a:t>
          </a:r>
          <a:r>
            <a:rPr lang="zh-CN" sz="2200" b="1" dirty="0">
              <a:latin typeface="黑体" pitchFamily="2" charset="-122"/>
              <a:ea typeface="黑体" pitchFamily="2" charset="-122"/>
              <a:cs typeface="Times New Roman" pitchFamily="18" charset="0"/>
            </a:rPr>
            <a:t>更新固定资产净残值收入</a:t>
          </a:r>
          <a:endParaRPr lang="zh-CN" altLang="en-US" sz="2200" b="1" dirty="0">
            <a:latin typeface="黑体" pitchFamily="2" charset="-122"/>
            <a:ea typeface="黑体" pitchFamily="2" charset="-122"/>
            <a:cs typeface="Times New Roman" pitchFamily="18" charset="0"/>
          </a:endParaRPr>
        </a:p>
      </dgm:t>
    </dgm:pt>
    <dgm:pt modelId="{4F57B360-E15C-4CCA-9074-B9D255293D81}" type="parTrans" cxnId="{BA5D65EE-14BD-41DF-A7F5-C3C64A769363}">
      <dgm:prSet/>
      <dgm:spPr/>
      <dgm:t>
        <a:bodyPr/>
        <a:lstStyle/>
        <a:p>
          <a:endParaRPr lang="zh-CN" altLang="en-US" sz="2200" b="1">
            <a:latin typeface="黑体" pitchFamily="2" charset="-122"/>
            <a:ea typeface="黑体" pitchFamily="2" charset="-122"/>
            <a:cs typeface="Times New Roman" pitchFamily="18" charset="0"/>
          </a:endParaRPr>
        </a:p>
      </dgm:t>
    </dgm:pt>
    <dgm:pt modelId="{8AC1A492-209A-42AF-80EE-8E786579552A}" type="sibTrans" cxnId="{BA5D65EE-14BD-41DF-A7F5-C3C64A769363}">
      <dgm:prSet/>
      <dgm:spPr/>
      <dgm:t>
        <a:bodyPr/>
        <a:lstStyle/>
        <a:p>
          <a:endParaRPr lang="zh-CN" altLang="en-US" sz="2200" b="1">
            <a:latin typeface="黑体" pitchFamily="2" charset="-122"/>
            <a:ea typeface="黑体" pitchFamily="2" charset="-122"/>
            <a:cs typeface="Times New Roman" pitchFamily="18" charset="0"/>
          </a:endParaRPr>
        </a:p>
      </dgm:t>
    </dgm:pt>
    <dgm:pt modelId="{65F2E61B-6B0A-4C1C-BEC7-4B37F006063D}" type="pres">
      <dgm:prSet presAssocID="{62FB8383-5D60-40AF-9FE1-5D5B7D1FC09A}" presName="linear" presStyleCnt="0">
        <dgm:presLayoutVars>
          <dgm:dir/>
          <dgm:animLvl val="lvl"/>
          <dgm:resizeHandles val="exact"/>
        </dgm:presLayoutVars>
      </dgm:prSet>
      <dgm:spPr/>
    </dgm:pt>
    <dgm:pt modelId="{DDDD5CCE-A5D2-4A5B-A94B-BDAB393BF78E}" type="pres">
      <dgm:prSet presAssocID="{526CCDF4-B837-4447-8FBF-6BCC875D4E5A}" presName="parentLin" presStyleCnt="0"/>
      <dgm:spPr/>
    </dgm:pt>
    <dgm:pt modelId="{A3815100-635B-4DF3-B4A1-5E51837BFFFD}" type="pres">
      <dgm:prSet presAssocID="{526CCDF4-B837-4447-8FBF-6BCC875D4E5A}" presName="parentLeftMargin" presStyleLbl="node1" presStyleIdx="0" presStyleCnt="3"/>
      <dgm:spPr/>
    </dgm:pt>
    <dgm:pt modelId="{69A5E62A-2989-4157-A2CD-66195BD654AD}" type="pres">
      <dgm:prSet presAssocID="{526CCDF4-B837-4447-8FBF-6BCC875D4E5A}" presName="parentText" presStyleLbl="node1" presStyleIdx="0" presStyleCnt="3" custScaleX="128870">
        <dgm:presLayoutVars>
          <dgm:chMax val="0"/>
          <dgm:bulletEnabled val="1"/>
        </dgm:presLayoutVars>
      </dgm:prSet>
      <dgm:spPr/>
    </dgm:pt>
    <dgm:pt modelId="{C61CFD63-97F8-4A0C-949F-38E93E94FBA2}" type="pres">
      <dgm:prSet presAssocID="{526CCDF4-B837-4447-8FBF-6BCC875D4E5A}" presName="negativeSpace" presStyleCnt="0"/>
      <dgm:spPr/>
    </dgm:pt>
    <dgm:pt modelId="{6E63016B-B379-4A2A-A508-3B52A01A5F08}" type="pres">
      <dgm:prSet presAssocID="{526CCDF4-B837-4447-8FBF-6BCC875D4E5A}" presName="childText" presStyleLbl="conFgAcc1" presStyleIdx="0" presStyleCnt="3" custScaleX="100000">
        <dgm:presLayoutVars>
          <dgm:bulletEnabled val="1"/>
        </dgm:presLayoutVars>
      </dgm:prSet>
      <dgm:spPr/>
    </dgm:pt>
    <dgm:pt modelId="{05016227-D2A8-44D2-8C92-86A5C44D27B9}" type="pres">
      <dgm:prSet presAssocID="{6F1F31B8-4EC4-4B42-AC76-B5D7B7964FD4}" presName="spaceBetweenRectangles" presStyleCnt="0"/>
      <dgm:spPr/>
    </dgm:pt>
    <dgm:pt modelId="{14B200C2-BA86-499C-928B-218E6B49D43C}" type="pres">
      <dgm:prSet presAssocID="{1CD6E3FD-30F4-4653-BD16-09FDE4C84F8A}" presName="parentLin" presStyleCnt="0"/>
      <dgm:spPr/>
    </dgm:pt>
    <dgm:pt modelId="{1ED0B7BE-F2B0-4EBE-9D06-B6279EC5AB56}" type="pres">
      <dgm:prSet presAssocID="{1CD6E3FD-30F4-4653-BD16-09FDE4C84F8A}" presName="parentLeftMargin" presStyleLbl="node1" presStyleIdx="0" presStyleCnt="3"/>
      <dgm:spPr/>
    </dgm:pt>
    <dgm:pt modelId="{A48C2F70-0526-492F-9D7E-175A8972D831}" type="pres">
      <dgm:prSet presAssocID="{1CD6E3FD-30F4-4653-BD16-09FDE4C84F8A}" presName="parentText" presStyleLbl="node1" presStyleIdx="1" presStyleCnt="3" custScaleX="128870">
        <dgm:presLayoutVars>
          <dgm:chMax val="0"/>
          <dgm:bulletEnabled val="1"/>
        </dgm:presLayoutVars>
      </dgm:prSet>
      <dgm:spPr/>
    </dgm:pt>
    <dgm:pt modelId="{AFCABDB6-C63D-49D1-B977-A3F29079FAC9}" type="pres">
      <dgm:prSet presAssocID="{1CD6E3FD-30F4-4653-BD16-09FDE4C84F8A}" presName="negativeSpace" presStyleCnt="0"/>
      <dgm:spPr/>
    </dgm:pt>
    <dgm:pt modelId="{2273342F-1E65-457C-8433-5FCBDD7E05E0}" type="pres">
      <dgm:prSet presAssocID="{1CD6E3FD-30F4-4653-BD16-09FDE4C84F8A}" presName="childText" presStyleLbl="conFgAcc1" presStyleIdx="1" presStyleCnt="3" custScaleX="100000">
        <dgm:presLayoutVars>
          <dgm:bulletEnabled val="1"/>
        </dgm:presLayoutVars>
      </dgm:prSet>
      <dgm:spPr/>
    </dgm:pt>
    <dgm:pt modelId="{BAEF3C68-7B3E-4ABF-ACC0-6D564ABDD838}" type="pres">
      <dgm:prSet presAssocID="{2F98379D-1B29-4587-BCC8-577251FCE756}" presName="spaceBetweenRectangles" presStyleCnt="0"/>
      <dgm:spPr/>
    </dgm:pt>
    <dgm:pt modelId="{D5B385F9-824E-4A0C-9701-50B439C8BBBB}" type="pres">
      <dgm:prSet presAssocID="{CD1BF67D-1807-4563-8E15-FF3C5A53008C}" presName="parentLin" presStyleCnt="0"/>
      <dgm:spPr/>
    </dgm:pt>
    <dgm:pt modelId="{1084138A-D900-41BC-B333-6387CCF08C36}" type="pres">
      <dgm:prSet presAssocID="{CD1BF67D-1807-4563-8E15-FF3C5A53008C}" presName="parentLeftMargin" presStyleLbl="node1" presStyleIdx="1" presStyleCnt="3"/>
      <dgm:spPr/>
    </dgm:pt>
    <dgm:pt modelId="{C97A61C9-C038-49E6-9315-DCCE58CB9556}" type="pres">
      <dgm:prSet presAssocID="{CD1BF67D-1807-4563-8E15-FF3C5A53008C}" presName="parentText" presStyleLbl="node1" presStyleIdx="2" presStyleCnt="3" custScaleX="128870">
        <dgm:presLayoutVars>
          <dgm:chMax val="0"/>
          <dgm:bulletEnabled val="1"/>
        </dgm:presLayoutVars>
      </dgm:prSet>
      <dgm:spPr/>
    </dgm:pt>
    <dgm:pt modelId="{A7247262-0D67-4736-880B-CDD4CEBA77D7}" type="pres">
      <dgm:prSet presAssocID="{CD1BF67D-1807-4563-8E15-FF3C5A53008C}" presName="negativeSpace" presStyleCnt="0"/>
      <dgm:spPr/>
    </dgm:pt>
    <dgm:pt modelId="{3E0F9C4B-4ABF-4550-AE96-B1E135825AAB}" type="pres">
      <dgm:prSet presAssocID="{CD1BF67D-1807-4563-8E15-FF3C5A53008C}" presName="childText" presStyleLbl="conFgAcc1" presStyleIdx="2" presStyleCnt="3" custScaleX="100000">
        <dgm:presLayoutVars>
          <dgm:bulletEnabled val="1"/>
        </dgm:presLayoutVars>
      </dgm:prSet>
      <dgm:spPr/>
    </dgm:pt>
  </dgm:ptLst>
  <dgm:cxnLst>
    <dgm:cxn modelId="{6000CF12-5E04-4CD5-B05C-7739212ADE1F}" srcId="{62FB8383-5D60-40AF-9FE1-5D5B7D1FC09A}" destId="{526CCDF4-B837-4447-8FBF-6BCC875D4E5A}" srcOrd="0" destOrd="0" parTransId="{2E5F01D0-01EC-4DCE-BF18-FF47CDB87ADF}" sibTransId="{6F1F31B8-4EC4-4B42-AC76-B5D7B7964FD4}"/>
    <dgm:cxn modelId="{D15C0F38-1AC1-4060-A3AA-6729619D9E43}" type="presOf" srcId="{1CD6E3FD-30F4-4653-BD16-09FDE4C84F8A}" destId="{1ED0B7BE-F2B0-4EBE-9D06-B6279EC5AB56}" srcOrd="0" destOrd="0" presId="urn:microsoft.com/office/officeart/2005/8/layout/list1"/>
    <dgm:cxn modelId="{59C29C49-60FB-40A3-ABFE-5B9B2425DE82}" type="presOf" srcId="{CD1BF67D-1807-4563-8E15-FF3C5A53008C}" destId="{C97A61C9-C038-49E6-9315-DCCE58CB9556}" srcOrd="1" destOrd="0" presId="urn:microsoft.com/office/officeart/2005/8/layout/list1"/>
    <dgm:cxn modelId="{4D14E153-3186-4830-B005-A7E8087858F9}" type="presOf" srcId="{1CD6E3FD-30F4-4653-BD16-09FDE4C84F8A}" destId="{A48C2F70-0526-492F-9D7E-175A8972D831}" srcOrd="1" destOrd="0" presId="urn:microsoft.com/office/officeart/2005/8/layout/list1"/>
    <dgm:cxn modelId="{AE424085-EC01-411F-8947-D245EB7DF36D}" type="presOf" srcId="{526CCDF4-B837-4447-8FBF-6BCC875D4E5A}" destId="{69A5E62A-2989-4157-A2CD-66195BD654AD}" srcOrd="1" destOrd="0" presId="urn:microsoft.com/office/officeart/2005/8/layout/list1"/>
    <dgm:cxn modelId="{5866ABD9-00FB-4ED3-B91C-5B63C4AD7DF9}" type="presOf" srcId="{62FB8383-5D60-40AF-9FE1-5D5B7D1FC09A}" destId="{65F2E61B-6B0A-4C1C-BEC7-4B37F006063D}" srcOrd="0" destOrd="0" presId="urn:microsoft.com/office/officeart/2005/8/layout/list1"/>
    <dgm:cxn modelId="{980CF5DE-7E73-43D2-A920-E66E1D3655DF}" type="presOf" srcId="{CD1BF67D-1807-4563-8E15-FF3C5A53008C}" destId="{1084138A-D900-41BC-B333-6387CCF08C36}" srcOrd="0" destOrd="0" presId="urn:microsoft.com/office/officeart/2005/8/layout/list1"/>
    <dgm:cxn modelId="{E88A76EC-99DE-4901-9FCC-1E2FCF452563}" srcId="{62FB8383-5D60-40AF-9FE1-5D5B7D1FC09A}" destId="{1CD6E3FD-30F4-4653-BD16-09FDE4C84F8A}" srcOrd="1" destOrd="0" parTransId="{F218696B-9A3D-443B-B0F6-1D624ACA4F92}" sibTransId="{2F98379D-1B29-4587-BCC8-577251FCE756}"/>
    <dgm:cxn modelId="{BA5D65EE-14BD-41DF-A7F5-C3C64A769363}" srcId="{62FB8383-5D60-40AF-9FE1-5D5B7D1FC09A}" destId="{CD1BF67D-1807-4563-8E15-FF3C5A53008C}" srcOrd="2" destOrd="0" parTransId="{4F57B360-E15C-4CCA-9074-B9D255293D81}" sibTransId="{8AC1A492-209A-42AF-80EE-8E786579552A}"/>
    <dgm:cxn modelId="{D8A4B2F8-98A2-428E-9E9C-4D0661E302AE}" type="presOf" srcId="{526CCDF4-B837-4447-8FBF-6BCC875D4E5A}" destId="{A3815100-635B-4DF3-B4A1-5E51837BFFFD}" srcOrd="0" destOrd="0" presId="urn:microsoft.com/office/officeart/2005/8/layout/list1"/>
    <dgm:cxn modelId="{46A9A10A-85F4-4E25-873F-DDB172E0F17F}" type="presParOf" srcId="{65F2E61B-6B0A-4C1C-BEC7-4B37F006063D}" destId="{DDDD5CCE-A5D2-4A5B-A94B-BDAB393BF78E}" srcOrd="0" destOrd="0" presId="urn:microsoft.com/office/officeart/2005/8/layout/list1"/>
    <dgm:cxn modelId="{40191758-0EDD-4348-9611-93D6ABA9585B}" type="presParOf" srcId="{DDDD5CCE-A5D2-4A5B-A94B-BDAB393BF78E}" destId="{A3815100-635B-4DF3-B4A1-5E51837BFFFD}" srcOrd="0" destOrd="0" presId="urn:microsoft.com/office/officeart/2005/8/layout/list1"/>
    <dgm:cxn modelId="{A2E0A099-CDA5-4B02-AACF-0061B70C7E9B}" type="presParOf" srcId="{DDDD5CCE-A5D2-4A5B-A94B-BDAB393BF78E}" destId="{69A5E62A-2989-4157-A2CD-66195BD654AD}" srcOrd="1" destOrd="0" presId="urn:microsoft.com/office/officeart/2005/8/layout/list1"/>
    <dgm:cxn modelId="{79AEE65F-2959-43A3-A378-8CCAFCCC1140}" type="presParOf" srcId="{65F2E61B-6B0A-4C1C-BEC7-4B37F006063D}" destId="{C61CFD63-97F8-4A0C-949F-38E93E94FBA2}" srcOrd="1" destOrd="0" presId="urn:microsoft.com/office/officeart/2005/8/layout/list1"/>
    <dgm:cxn modelId="{AFC2347F-A056-480E-951B-F082FD5FC19D}" type="presParOf" srcId="{65F2E61B-6B0A-4C1C-BEC7-4B37F006063D}" destId="{6E63016B-B379-4A2A-A508-3B52A01A5F08}" srcOrd="2" destOrd="0" presId="urn:microsoft.com/office/officeart/2005/8/layout/list1"/>
    <dgm:cxn modelId="{1B0581C3-3EF5-4AA1-A9BE-C4CCEADE3BB1}" type="presParOf" srcId="{65F2E61B-6B0A-4C1C-BEC7-4B37F006063D}" destId="{05016227-D2A8-44D2-8C92-86A5C44D27B9}" srcOrd="3" destOrd="0" presId="urn:microsoft.com/office/officeart/2005/8/layout/list1"/>
    <dgm:cxn modelId="{B159115D-99D1-4CEE-864E-A89D621EE9CB}" type="presParOf" srcId="{65F2E61B-6B0A-4C1C-BEC7-4B37F006063D}" destId="{14B200C2-BA86-499C-928B-218E6B49D43C}" srcOrd="4" destOrd="0" presId="urn:microsoft.com/office/officeart/2005/8/layout/list1"/>
    <dgm:cxn modelId="{77A301EA-B97E-420A-B462-0E2EECC83CFD}" type="presParOf" srcId="{14B200C2-BA86-499C-928B-218E6B49D43C}" destId="{1ED0B7BE-F2B0-4EBE-9D06-B6279EC5AB56}" srcOrd="0" destOrd="0" presId="urn:microsoft.com/office/officeart/2005/8/layout/list1"/>
    <dgm:cxn modelId="{8F70874A-A044-49C5-A3D6-B3F8F575BECF}" type="presParOf" srcId="{14B200C2-BA86-499C-928B-218E6B49D43C}" destId="{A48C2F70-0526-492F-9D7E-175A8972D831}" srcOrd="1" destOrd="0" presId="urn:microsoft.com/office/officeart/2005/8/layout/list1"/>
    <dgm:cxn modelId="{6BD48C44-4928-49E2-9DE4-23BC60F72B42}" type="presParOf" srcId="{65F2E61B-6B0A-4C1C-BEC7-4B37F006063D}" destId="{AFCABDB6-C63D-49D1-B977-A3F29079FAC9}" srcOrd="5" destOrd="0" presId="urn:microsoft.com/office/officeart/2005/8/layout/list1"/>
    <dgm:cxn modelId="{65671DB3-790C-494C-B17D-76A08C8E28C4}" type="presParOf" srcId="{65F2E61B-6B0A-4C1C-BEC7-4B37F006063D}" destId="{2273342F-1E65-457C-8433-5FCBDD7E05E0}" srcOrd="6" destOrd="0" presId="urn:microsoft.com/office/officeart/2005/8/layout/list1"/>
    <dgm:cxn modelId="{95BC3513-5AFE-4663-A9E1-C4B47D965CAC}" type="presParOf" srcId="{65F2E61B-6B0A-4C1C-BEC7-4B37F006063D}" destId="{BAEF3C68-7B3E-4ABF-ACC0-6D564ABDD838}" srcOrd="7" destOrd="0" presId="urn:microsoft.com/office/officeart/2005/8/layout/list1"/>
    <dgm:cxn modelId="{71AA167E-81BD-48CB-AA4D-1C65C074F940}" type="presParOf" srcId="{65F2E61B-6B0A-4C1C-BEC7-4B37F006063D}" destId="{D5B385F9-824E-4A0C-9701-50B439C8BBBB}" srcOrd="8" destOrd="0" presId="urn:microsoft.com/office/officeart/2005/8/layout/list1"/>
    <dgm:cxn modelId="{27E3B19D-A2F7-4AAC-A311-0EFB95F4FEB4}" type="presParOf" srcId="{D5B385F9-824E-4A0C-9701-50B439C8BBBB}" destId="{1084138A-D900-41BC-B333-6387CCF08C36}" srcOrd="0" destOrd="0" presId="urn:microsoft.com/office/officeart/2005/8/layout/list1"/>
    <dgm:cxn modelId="{8792AEB2-1BED-4642-BBD2-0A0B9EA5B0EC}" type="presParOf" srcId="{D5B385F9-824E-4A0C-9701-50B439C8BBBB}" destId="{C97A61C9-C038-49E6-9315-DCCE58CB9556}" srcOrd="1" destOrd="0" presId="urn:microsoft.com/office/officeart/2005/8/layout/list1"/>
    <dgm:cxn modelId="{3305CA8F-C677-477D-86DA-8A2F60A0B78E}" type="presParOf" srcId="{65F2E61B-6B0A-4C1C-BEC7-4B37F006063D}" destId="{A7247262-0D67-4736-880B-CDD4CEBA77D7}" srcOrd="9" destOrd="0" presId="urn:microsoft.com/office/officeart/2005/8/layout/list1"/>
    <dgm:cxn modelId="{28DA9012-E77F-4AB9-9E69-F7F24D65FCC4}" type="presParOf" srcId="{65F2E61B-6B0A-4C1C-BEC7-4B37F006063D}" destId="{3E0F9C4B-4ABF-4550-AE96-B1E135825AA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63016B-B379-4A2A-A508-3B52A01A5F08}">
      <dsp:nvSpPr>
        <dsp:cNvPr id="0" name=""/>
        <dsp:cNvSpPr/>
      </dsp:nvSpPr>
      <dsp:spPr>
        <a:xfrm>
          <a:off x="0" y="441392"/>
          <a:ext cx="5228889" cy="730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69A5E62A-2989-4157-A2CD-66195BD654AD}">
      <dsp:nvSpPr>
        <dsp:cNvPr id="0" name=""/>
        <dsp:cNvSpPr/>
      </dsp:nvSpPr>
      <dsp:spPr>
        <a:xfrm>
          <a:off x="261444" y="13352"/>
          <a:ext cx="4716928" cy="856080"/>
        </a:xfrm>
        <a:prstGeom prst="roundRect">
          <a:avLst/>
        </a:prstGeom>
        <a:solidFill>
          <a:schemeClr val="bg2">
            <a:lumMod val="60000"/>
            <a:lumOff val="4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8348" tIns="0" rIns="138348" bIns="0" numCol="1" spcCol="1270" anchor="ctr" anchorCtr="0">
          <a:noAutofit/>
        </a:bodyPr>
        <a:lstStyle/>
        <a:p>
          <a:pPr marL="0" lvl="0" indent="0" algn="l" defTabSz="977900">
            <a:lnSpc>
              <a:spcPct val="90000"/>
            </a:lnSpc>
            <a:spcBef>
              <a:spcPct val="0"/>
            </a:spcBef>
            <a:spcAft>
              <a:spcPct val="35000"/>
            </a:spcAft>
            <a:buNone/>
          </a:pPr>
          <a:r>
            <a:rPr lang="zh-CN" altLang="en-US" sz="2200" b="1" kern="1200" dirty="0">
              <a:solidFill>
                <a:schemeClr val="tx1"/>
              </a:solidFill>
              <a:latin typeface="黑体" pitchFamily="2" charset="-122"/>
              <a:ea typeface="黑体" pitchFamily="2" charset="-122"/>
              <a:cs typeface="Times New Roman" pitchFamily="18" charset="0"/>
            </a:rPr>
            <a:t>（</a:t>
          </a:r>
          <a:r>
            <a:rPr lang="en-US" altLang="zh-CN" sz="2200" b="1" kern="1200" dirty="0">
              <a:solidFill>
                <a:schemeClr val="tx1"/>
              </a:solidFill>
              <a:latin typeface="黑体" pitchFamily="2" charset="-122"/>
              <a:ea typeface="黑体" pitchFamily="2" charset="-122"/>
              <a:cs typeface="Times New Roman" pitchFamily="18" charset="0"/>
            </a:rPr>
            <a:t>1</a:t>
          </a:r>
          <a:r>
            <a:rPr lang="zh-CN" altLang="en-US" sz="2200" b="1" kern="1200" dirty="0">
              <a:solidFill>
                <a:schemeClr val="tx1"/>
              </a:solidFill>
              <a:latin typeface="黑体" pitchFamily="2" charset="-122"/>
              <a:ea typeface="黑体" pitchFamily="2" charset="-122"/>
              <a:cs typeface="Times New Roman" pitchFamily="18" charset="0"/>
            </a:rPr>
            <a:t>）</a:t>
          </a:r>
          <a:r>
            <a:rPr lang="zh-CN" sz="2200" b="1" kern="1200" dirty="0">
              <a:solidFill>
                <a:schemeClr val="tx1"/>
              </a:solidFill>
              <a:latin typeface="黑体" pitchFamily="2" charset="-122"/>
              <a:ea typeface="黑体" pitchFamily="2" charset="-122"/>
              <a:cs typeface="Times New Roman" pitchFamily="18" charset="0"/>
            </a:rPr>
            <a:t>固定资产购建费用</a:t>
          </a:r>
          <a:endParaRPr lang="zh-CN" altLang="en-US" sz="2200" b="1" kern="1200" dirty="0">
            <a:solidFill>
              <a:schemeClr val="tx1"/>
            </a:solidFill>
            <a:latin typeface="黑体" pitchFamily="2" charset="-122"/>
            <a:ea typeface="黑体" pitchFamily="2" charset="-122"/>
            <a:cs typeface="Times New Roman" pitchFamily="18" charset="0"/>
          </a:endParaRPr>
        </a:p>
      </dsp:txBody>
      <dsp:txXfrm>
        <a:off x="303234" y="55142"/>
        <a:ext cx="4633348" cy="772500"/>
      </dsp:txXfrm>
    </dsp:sp>
    <dsp:sp modelId="{2273342F-1E65-457C-8433-5FCBDD7E05E0}">
      <dsp:nvSpPr>
        <dsp:cNvPr id="0" name=""/>
        <dsp:cNvSpPr/>
      </dsp:nvSpPr>
      <dsp:spPr>
        <a:xfrm>
          <a:off x="0" y="1756832"/>
          <a:ext cx="5228889" cy="730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A48C2F70-0526-492F-9D7E-175A8972D831}">
      <dsp:nvSpPr>
        <dsp:cNvPr id="0" name=""/>
        <dsp:cNvSpPr/>
      </dsp:nvSpPr>
      <dsp:spPr>
        <a:xfrm>
          <a:off x="261444" y="1328792"/>
          <a:ext cx="4716928" cy="856080"/>
        </a:xfrm>
        <a:prstGeom prst="roundRect">
          <a:avLst/>
        </a:prstGeom>
        <a:solidFill>
          <a:srgbClr val="C000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8348" tIns="0" rIns="138348" bIns="0" numCol="1" spcCol="1270" anchor="ctr" anchorCtr="0">
          <a:noAutofit/>
        </a:bodyPr>
        <a:lstStyle/>
        <a:p>
          <a:pPr marL="0" lvl="0" indent="0" algn="l" defTabSz="977900">
            <a:lnSpc>
              <a:spcPct val="90000"/>
            </a:lnSpc>
            <a:spcBef>
              <a:spcPct val="0"/>
            </a:spcBef>
            <a:spcAft>
              <a:spcPct val="35000"/>
            </a:spcAft>
            <a:buNone/>
          </a:pPr>
          <a:r>
            <a:rPr lang="zh-CN" altLang="en-US" sz="2200" b="1" kern="1200" dirty="0">
              <a:latin typeface="黑体" pitchFamily="2" charset="-122"/>
              <a:ea typeface="黑体" pitchFamily="2" charset="-122"/>
              <a:cs typeface="Times New Roman" pitchFamily="18" charset="0"/>
            </a:rPr>
            <a:t>（</a:t>
          </a:r>
          <a:r>
            <a:rPr lang="en-US" altLang="zh-CN" sz="2200" b="1" kern="1200" dirty="0">
              <a:latin typeface="黑体" pitchFamily="2" charset="-122"/>
              <a:ea typeface="黑体" pitchFamily="2" charset="-122"/>
              <a:cs typeface="Times New Roman" pitchFamily="18" charset="0"/>
            </a:rPr>
            <a:t>2</a:t>
          </a:r>
          <a:r>
            <a:rPr lang="zh-CN" altLang="en-US" sz="2200" b="1" kern="1200" dirty="0">
              <a:latin typeface="黑体" pitchFamily="2" charset="-122"/>
              <a:ea typeface="黑体" pitchFamily="2" charset="-122"/>
              <a:cs typeface="Times New Roman" pitchFamily="18" charset="0"/>
            </a:rPr>
            <a:t>）</a:t>
          </a:r>
          <a:r>
            <a:rPr lang="zh-CN" sz="2200" b="1" kern="1200" dirty="0">
              <a:latin typeface="黑体" pitchFamily="2" charset="-122"/>
              <a:ea typeface="黑体" pitchFamily="2" charset="-122"/>
              <a:cs typeface="Times New Roman" pitchFamily="18" charset="0"/>
            </a:rPr>
            <a:t>相应流动资金投入</a:t>
          </a:r>
          <a:endParaRPr lang="zh-CN" altLang="en-US" sz="2200" b="1" kern="1200" dirty="0">
            <a:latin typeface="黑体" pitchFamily="2" charset="-122"/>
            <a:ea typeface="黑体" pitchFamily="2" charset="-122"/>
            <a:cs typeface="Times New Roman" pitchFamily="18" charset="0"/>
          </a:endParaRPr>
        </a:p>
      </dsp:txBody>
      <dsp:txXfrm>
        <a:off x="303234" y="1370582"/>
        <a:ext cx="4633348" cy="772500"/>
      </dsp:txXfrm>
    </dsp:sp>
    <dsp:sp modelId="{3E0F9C4B-4ABF-4550-AE96-B1E135825AAB}">
      <dsp:nvSpPr>
        <dsp:cNvPr id="0" name=""/>
        <dsp:cNvSpPr/>
      </dsp:nvSpPr>
      <dsp:spPr>
        <a:xfrm>
          <a:off x="0" y="3072272"/>
          <a:ext cx="5228889" cy="730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C97A61C9-C038-49E6-9315-DCCE58CB9556}">
      <dsp:nvSpPr>
        <dsp:cNvPr id="0" name=""/>
        <dsp:cNvSpPr/>
      </dsp:nvSpPr>
      <dsp:spPr>
        <a:xfrm>
          <a:off x="261444" y="2644232"/>
          <a:ext cx="4716928" cy="856080"/>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8348" tIns="0" rIns="138348" bIns="0" numCol="1" spcCol="1270" anchor="ctr" anchorCtr="0">
          <a:noAutofit/>
        </a:bodyPr>
        <a:lstStyle/>
        <a:p>
          <a:pPr marL="0" lvl="0" indent="0" algn="l" defTabSz="977900">
            <a:lnSpc>
              <a:spcPct val="90000"/>
            </a:lnSpc>
            <a:spcBef>
              <a:spcPct val="0"/>
            </a:spcBef>
            <a:spcAft>
              <a:spcPct val="35000"/>
            </a:spcAft>
            <a:buNone/>
          </a:pPr>
          <a:r>
            <a:rPr lang="zh-CN" altLang="en-US" sz="2200" b="1" kern="1200" dirty="0">
              <a:latin typeface="黑体" pitchFamily="2" charset="-122"/>
              <a:ea typeface="黑体" pitchFamily="2" charset="-122"/>
              <a:cs typeface="Times New Roman" pitchFamily="18" charset="0"/>
            </a:rPr>
            <a:t>（</a:t>
          </a:r>
          <a:r>
            <a:rPr lang="en-US" altLang="zh-CN" sz="2200" b="1" kern="1200" dirty="0">
              <a:latin typeface="黑体" pitchFamily="2" charset="-122"/>
              <a:ea typeface="黑体" pitchFamily="2" charset="-122"/>
              <a:cs typeface="Times New Roman" pitchFamily="18" charset="0"/>
            </a:rPr>
            <a:t>3</a:t>
          </a:r>
          <a:r>
            <a:rPr lang="zh-CN" altLang="en-US" sz="2200" b="1" kern="1200" dirty="0">
              <a:latin typeface="黑体" pitchFamily="2" charset="-122"/>
              <a:ea typeface="黑体" pitchFamily="2" charset="-122"/>
              <a:cs typeface="Times New Roman" pitchFamily="18" charset="0"/>
            </a:rPr>
            <a:t>）</a:t>
          </a:r>
          <a:r>
            <a:rPr lang="zh-CN" sz="2200" b="1" kern="1200" dirty="0">
              <a:latin typeface="黑体" pitchFamily="2" charset="-122"/>
              <a:ea typeface="黑体" pitchFamily="2" charset="-122"/>
              <a:cs typeface="Times New Roman" pitchFamily="18" charset="0"/>
            </a:rPr>
            <a:t>更新固定资产净残值收入</a:t>
          </a:r>
          <a:endParaRPr lang="zh-CN" altLang="en-US" sz="2200" b="1" kern="1200" dirty="0">
            <a:latin typeface="黑体" pitchFamily="2" charset="-122"/>
            <a:ea typeface="黑体" pitchFamily="2" charset="-122"/>
            <a:cs typeface="Times New Roman" pitchFamily="18" charset="0"/>
          </a:endParaRPr>
        </a:p>
      </dsp:txBody>
      <dsp:txXfrm>
        <a:off x="303234" y="2686022"/>
        <a:ext cx="4633348" cy="7725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b="0">
                <a:latin typeface="Arial" panose="020B0604020202020204" pitchFamily="34" charset="0"/>
              </a:defRPr>
            </a:lvl1pPr>
          </a:lstStyle>
          <a:p>
            <a:pPr>
              <a:defRPr/>
            </a:pPr>
            <a:endParaRPr lang="zh-CN" altLang="en-US"/>
          </a:p>
        </p:txBody>
      </p:sp>
      <p:sp>
        <p:nvSpPr>
          <p:cNvPr id="5222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b="0">
                <a:latin typeface="Arial" panose="020B0604020202020204" pitchFamily="34" charset="0"/>
              </a:defRPr>
            </a:lvl1pPr>
          </a:lstStyle>
          <a:p>
            <a:pPr>
              <a:defRPr/>
            </a:pPr>
            <a:fld id="{633188E6-ACED-4FAB-896E-D77F63690D35}" type="datetimeFigureOut">
              <a:rPr lang="zh-CN" altLang="en-US"/>
              <a:t>2022/4/3</a:t>
            </a:fld>
            <a:endParaRPr lang="en-US" altLang="zh-CN"/>
          </a:p>
        </p:txBody>
      </p:sp>
      <p:sp>
        <p:nvSpPr>
          <p:cNvPr id="5222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b="0">
                <a:latin typeface="Arial" panose="020B0604020202020204" pitchFamily="34" charset="0"/>
              </a:defRPr>
            </a:lvl1pPr>
          </a:lstStyle>
          <a:p>
            <a:pPr>
              <a:defRPr/>
            </a:pPr>
            <a:endParaRPr lang="en-US" altLang="zh-CN"/>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fld id="{FC34286A-3669-46F7-89E3-4932C782FFD0}" type="slidenum">
              <a:rPr lang="zh-CN" altLang="en-US"/>
              <a:t>‹#›</a:t>
            </a:fld>
            <a:endParaRPr lang="en-US" altLang="zh-CN"/>
          </a:p>
        </p:txBody>
      </p:sp>
    </p:spTree>
    <p:extLst>
      <p:ext uri="{BB962C8B-B14F-4D97-AF65-F5344CB8AC3E}">
        <p14:creationId xmlns:p14="http://schemas.microsoft.com/office/powerpoint/2010/main" val="251560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B866D-3BFF-45CB-B171-D7F369C4974A}" type="datetimeFigureOut">
              <a:rPr lang="zh-CN" altLang="en-US" smtClean="0"/>
              <a:t>2022/4/3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F03E9-1770-4304-A14B-2054A969F631}" type="slidenum">
              <a:rPr lang="zh-CN" altLang="en-US" smtClean="0"/>
              <a:t>‹#›</a:t>
            </a:fld>
            <a:endParaRPr lang="zh-CN" altLang="en-US"/>
          </a:p>
        </p:txBody>
      </p:sp>
    </p:spTree>
    <p:extLst>
      <p:ext uri="{BB962C8B-B14F-4D97-AF65-F5344CB8AC3E}">
        <p14:creationId xmlns:p14="http://schemas.microsoft.com/office/powerpoint/2010/main" val="426268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1DF03E9-1770-4304-A14B-2054A969F631}" type="slidenum">
              <a:rPr lang="zh-CN" altLang="en-US" smtClean="0"/>
              <a:t>2</a:t>
            </a:fld>
            <a:endParaRPr lang="zh-CN" altLang="en-US"/>
          </a:p>
        </p:txBody>
      </p:sp>
    </p:spTree>
    <p:extLst>
      <p:ext uri="{BB962C8B-B14F-4D97-AF65-F5344CB8AC3E}">
        <p14:creationId xmlns:p14="http://schemas.microsoft.com/office/powerpoint/2010/main" val="1787542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18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1" y="2"/>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838A0830-9C2E-4844-85C2-B9CE3BC40A84}"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FC5ABA-8317-4350-92FB-EDD085A2E11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980730"/>
            <a:ext cx="10972800" cy="514543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vl1pPr>
          </a:lstStyle>
          <a:p>
            <a:pPr>
              <a:defRPr/>
            </a:pPr>
            <a:fld id="{5EEB2B3D-1A15-46BA-B8A8-104F1BD38F5B}"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415D801-5008-425C-901D-EF59B7A4709D}" type="slidenum">
              <a:rPr lang="zh-CN" altLang="en-US"/>
              <a:t>‹#›</a:t>
            </a:fld>
            <a:endParaRPr lang="zh-CN" altLang="en-US"/>
          </a:p>
        </p:txBody>
      </p:sp>
      <p:sp>
        <p:nvSpPr>
          <p:cNvPr id="7" name="矩形 6"/>
          <p:cNvSpPr/>
          <p:nvPr userDrawn="1"/>
        </p:nvSpPr>
        <p:spPr>
          <a:xfrm>
            <a:off x="11374218"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矩形 7"/>
          <p:cNvSpPr/>
          <p:nvPr userDrawn="1"/>
        </p:nvSpPr>
        <p:spPr>
          <a:xfrm>
            <a:off x="11129502"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矩形 8"/>
          <p:cNvSpPr/>
          <p:nvPr userDrawn="1"/>
        </p:nvSpPr>
        <p:spPr>
          <a:xfrm>
            <a:off x="10875559"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0" name="矩形 9"/>
          <p:cNvSpPr/>
          <p:nvPr userDrawn="1"/>
        </p:nvSpPr>
        <p:spPr>
          <a:xfrm>
            <a:off x="10630577" y="692240"/>
            <a:ext cx="194390" cy="145815"/>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1" name="矩形 10"/>
          <p:cNvSpPr/>
          <p:nvPr userDrawn="1"/>
        </p:nvSpPr>
        <p:spPr>
          <a:xfrm>
            <a:off x="10374400" y="692240"/>
            <a:ext cx="194390" cy="145815"/>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6762" tIns="48381" rIns="96762" bIns="48381" rtlCol="0" anchor="ctr"/>
          <a:lstStyle/>
          <a:p>
            <a:pPr algn="ctr"/>
            <a:endParaRPr lang="zh-CN" altLang="en-US" sz="1500">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bwMode="auto">
          <a:xfrm>
            <a:off x="-12000" y="764704"/>
            <a:ext cx="12204000" cy="0"/>
          </a:xfrm>
          <a:prstGeom prst="line">
            <a:avLst/>
          </a:prstGeom>
          <a:solidFill>
            <a:schemeClr val="accent1"/>
          </a:solid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userDrawn="1"/>
        </p:nvSpPr>
        <p:spPr>
          <a:xfrm>
            <a:off x="10219183" y="217670"/>
            <a:ext cx="1507144" cy="461665"/>
          </a:xfrm>
          <a:prstGeom prst="rect">
            <a:avLst/>
          </a:prstGeom>
          <a:noFill/>
        </p:spPr>
        <p:txBody>
          <a:bodyPr wrap="none" rtlCol="0">
            <a:spAutoFit/>
          </a:bodyPr>
          <a:lstStyle/>
          <a:p>
            <a:r>
              <a:rPr lang="zh-CN" altLang="en-US" sz="2400" dirty="0">
                <a:solidFill>
                  <a:srgbClr val="0070C0"/>
                </a:solidFill>
                <a:latin typeface="+mn-ea"/>
                <a:ea typeface="+mn-ea"/>
              </a:rPr>
              <a:t> 管理会计</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4" y="4406902"/>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134318-5EF7-4A0F-A61E-71ACF53AD563}" type="datetimeFigureOut">
              <a:rPr lang="zh-CN" altLang="en-US"/>
              <a:t>2022/4/3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3F8F52E-0B5D-4A21-A958-BE537684E8B2}" type="slidenum">
              <a:rPr lang="zh-CN" altLang="en-US"/>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4750185"/>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30"/>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64825664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5"/>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3448621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5"/>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613597600"/>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5"/>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6" y="1600205"/>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8911760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4296701"/>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127920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18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1" y="2"/>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3"/>
          <p:cNvSpPr txBox="1"/>
          <p:nvPr userDrawn="1"/>
        </p:nvSpPr>
        <p:spPr bwMode="auto">
          <a:xfrm>
            <a:off x="192088" y="214313"/>
            <a:ext cx="684053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a:solidFill>
                  <a:srgbClr val="558ED5"/>
                </a:solidFill>
                <a:latin typeface="微软雅黑" panose="020B0503020204020204" pitchFamily="34" charset="-122"/>
                <a:ea typeface="微软雅黑" panose="020B0503020204020204" pitchFamily="34" charset="-122"/>
              </a:rPr>
              <a:t>第</a:t>
            </a:r>
            <a:r>
              <a:rPr lang="en-US" altLang="zh-CN" sz="3000">
                <a:solidFill>
                  <a:srgbClr val="558ED5"/>
                </a:solidFill>
                <a:latin typeface="微软雅黑" panose="020B0503020204020204" pitchFamily="34" charset="-122"/>
                <a:ea typeface="微软雅黑" panose="020B0503020204020204" pitchFamily="34" charset="-122"/>
              </a:rPr>
              <a:t>3</a:t>
            </a:r>
            <a:r>
              <a:rPr lang="zh-CN" altLang="en-US" sz="3000">
                <a:solidFill>
                  <a:srgbClr val="558ED5"/>
                </a:solidFill>
                <a:latin typeface="微软雅黑" panose="020B0503020204020204" pitchFamily="34" charset="-122"/>
                <a:ea typeface="微软雅黑" panose="020B0503020204020204" pitchFamily="34" charset="-122"/>
              </a:rPr>
              <a:t>章      和            的结构分析与应用</a:t>
            </a:r>
            <a:r>
              <a:rPr lang="zh-CN" altLang="en-US" sz="4400" b="0">
                <a:solidFill>
                  <a:srgbClr val="558ED5"/>
                </a:solidFill>
                <a:latin typeface="微软雅黑" panose="020B0503020204020204" pitchFamily="34" charset="-122"/>
                <a:ea typeface="微软雅黑" panose="020B0503020204020204" pitchFamily="34" charset="-122"/>
              </a:rPr>
              <a:t> </a:t>
            </a:r>
          </a:p>
        </p:txBody>
      </p:sp>
      <p:sp>
        <p:nvSpPr>
          <p:cNvPr id="6" name="矩形 5"/>
          <p:cNvSpPr>
            <a:spLocks noChangeArrowheads="1"/>
          </p:cNvSpPr>
          <p:nvPr userDrawn="1"/>
        </p:nvSpPr>
        <p:spPr bwMode="auto">
          <a:xfrm>
            <a:off x="1239840" y="21431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栈</a:t>
            </a:r>
          </a:p>
        </p:txBody>
      </p:sp>
      <p:sp>
        <p:nvSpPr>
          <p:cNvPr id="7" name="矩形 6"/>
          <p:cNvSpPr>
            <a:spLocks noChangeArrowheads="1"/>
          </p:cNvSpPr>
          <p:nvPr userDrawn="1"/>
        </p:nvSpPr>
        <p:spPr bwMode="auto">
          <a:xfrm>
            <a:off x="2408237" y="214315"/>
            <a:ext cx="131318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宋体" panose="02010600030101010101" pitchFamily="2" charset="-122"/>
              </a:defRPr>
            </a:lvl1pPr>
            <a:lvl2pPr marL="742950" indent="-285750">
              <a:defRPr b="1">
                <a:solidFill>
                  <a:schemeClr val="tx1"/>
                </a:solidFill>
                <a:latin typeface="Arial" panose="020B0604020202020204" pitchFamily="34" charset="0"/>
                <a:ea typeface="宋体" panose="02010600030101010101" pitchFamily="2" charset="-122"/>
              </a:defRPr>
            </a:lvl2pPr>
            <a:lvl3pPr marL="1143000" indent="-228600">
              <a:defRPr b="1">
                <a:solidFill>
                  <a:schemeClr val="tx1"/>
                </a:solidFill>
                <a:latin typeface="Arial" panose="020B0604020202020204" pitchFamily="34" charset="0"/>
                <a:ea typeface="宋体" panose="02010600030101010101" pitchFamily="2" charset="-122"/>
              </a:defRPr>
            </a:lvl3pPr>
            <a:lvl4pPr marL="1600200" indent="-228600">
              <a:defRPr b="1">
                <a:solidFill>
                  <a:schemeClr val="tx1"/>
                </a:solidFill>
                <a:latin typeface="Arial" panose="020B0604020202020204" pitchFamily="34" charset="0"/>
                <a:ea typeface="宋体" panose="02010600030101010101" pitchFamily="2" charset="-122"/>
              </a:defRPr>
            </a:lvl4pPr>
            <a:lvl5pPr marL="2057400" indent="-22860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defRPr/>
            </a:pPr>
            <a:r>
              <a:rPr lang="zh-CN" altLang="en-US" sz="4400">
                <a:solidFill>
                  <a:srgbClr val="0000CC"/>
                </a:solidFill>
                <a:latin typeface="微软雅黑" panose="020B0503020204020204" pitchFamily="34" charset="-122"/>
                <a:ea typeface="微软雅黑" panose="020B0503020204020204" pitchFamily="34" charset="-122"/>
              </a:rPr>
              <a:t>队列</a:t>
            </a:r>
          </a:p>
        </p:txBody>
      </p:sp>
      <p:sp>
        <p:nvSpPr>
          <p:cNvPr id="8" name="矩形 7"/>
          <p:cNvSpPr/>
          <p:nvPr userDrawn="1"/>
        </p:nvSpPr>
        <p:spPr bwMode="auto">
          <a:xfrm>
            <a:off x="0" y="0"/>
            <a:ext cx="1219200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9" name="Line 10"/>
          <p:cNvSpPr>
            <a:spLocks noChangeShapeType="1"/>
          </p:cNvSpPr>
          <p:nvPr userDrawn="1"/>
        </p:nvSpPr>
        <p:spPr bwMode="auto">
          <a:xfrm>
            <a:off x="1847850" y="1989138"/>
            <a:ext cx="8496300" cy="0"/>
          </a:xfrm>
          <a:prstGeom prst="line">
            <a:avLst/>
          </a:prstGeom>
          <a:noFill/>
          <a:ln w="9525">
            <a:solidFill>
              <a:srgbClr val="969696"/>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220717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6" y="273055"/>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76840585"/>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484129118"/>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5"/>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7039039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3"/>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1" y="274643"/>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70101933"/>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768016220"/>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19755993"/>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830431304"/>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89785" y="1600201"/>
            <a:ext cx="539261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13103916"/>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75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75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693"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693"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5722763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29332665"/>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2469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247"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385" y="273051"/>
            <a:ext cx="681501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1"/>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37365633"/>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554"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554"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150719055"/>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88264787"/>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42031"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0706229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1"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1393825" y="1989138"/>
            <a:ext cx="5807074"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6"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1"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6"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1271589" y="3365500"/>
            <a:ext cx="5907087"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2809876" y="4797425"/>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2327" y="-25400"/>
            <a:ext cx="5089525"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bwMode="auto">
          <a:xfrm>
            <a:off x="7181851" y="0"/>
            <a:ext cx="5010150" cy="6858000"/>
          </a:xfrm>
          <a:prstGeom prst="rect">
            <a:avLst/>
          </a:prstGeom>
          <a:solidFill>
            <a:schemeClr val="tx1">
              <a:lumMod val="95000"/>
              <a:lumOff val="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cxnSp>
        <p:nvCxnSpPr>
          <p:cNvPr id="4" name="直接连接符 3"/>
          <p:cNvCxnSpPr/>
          <p:nvPr userDrawn="1"/>
        </p:nvCxnSpPr>
        <p:spPr bwMode="auto">
          <a:xfrm>
            <a:off x="7175500" y="0"/>
            <a:ext cx="0" cy="6858000"/>
          </a:xfrm>
          <a:prstGeom prst="line">
            <a:avLst/>
          </a:prstGeom>
          <a:ln>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5" name="直接连接符 4"/>
          <p:cNvCxnSpPr/>
          <p:nvPr userDrawn="1"/>
        </p:nvCxnSpPr>
        <p:spPr bwMode="auto">
          <a:xfrm>
            <a:off x="2809876" y="1989138"/>
            <a:ext cx="439102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直接连接符 5"/>
          <p:cNvCxnSpPr/>
          <p:nvPr userDrawn="1"/>
        </p:nvCxnSpPr>
        <p:spPr bwMode="auto">
          <a:xfrm>
            <a:off x="2809874" y="3365500"/>
            <a:ext cx="4368800"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直接连接符 6"/>
          <p:cNvCxnSpPr/>
          <p:nvPr userDrawn="1"/>
        </p:nvCxnSpPr>
        <p:spPr bwMode="auto">
          <a:xfrm>
            <a:off x="1271588" y="4797425"/>
            <a:ext cx="592931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bwMode="auto">
          <a:xfrm>
            <a:off x="7248526" y="-26988"/>
            <a:ext cx="5010150" cy="6884988"/>
          </a:xfrm>
          <a:prstGeom prst="rect">
            <a:avLst/>
          </a:prstGeom>
          <a:solidFill>
            <a:schemeClr val="bg1">
              <a:lumMod val="75000"/>
              <a:alpha val="64000"/>
            </a:schemeClr>
          </a:solidFill>
          <a:ln w="9525" cap="flat" cmpd="sng" algn="ctr">
            <a:noFill/>
            <a:prstDash val="solid"/>
            <a:round/>
            <a:headEnd type="none" w="med" len="med"/>
            <a:tailEnd type="none" w="med" len="med"/>
          </a:ln>
          <a:effectLst/>
        </p:spPr>
        <p:txBody>
          <a:bodyPr/>
          <a:lstStyle/>
          <a:p>
            <a:pPr eaLnBrk="1" hangingPunct="1">
              <a:defRPr/>
            </a:pPr>
            <a:endParaRPr lang="zh-CN" altLang="en-US"/>
          </a:p>
        </p:txBody>
      </p:sp>
      <p:sp>
        <p:nvSpPr>
          <p:cNvPr id="3" name="任意多边形 2"/>
          <p:cNvSpPr/>
          <p:nvPr userDrawn="1"/>
        </p:nvSpPr>
        <p:spPr bwMode="auto">
          <a:xfrm>
            <a:off x="7248526" y="903290"/>
            <a:ext cx="4943474" cy="4143375"/>
          </a:xfrm>
          <a:custGeom>
            <a:avLst/>
            <a:gdLst>
              <a:gd name="T0" fmla="*/ 0 w 4940135"/>
              <a:gd name="T1" fmla="*/ 11866 h 4144488"/>
              <a:gd name="T2" fmla="*/ 1274202 w 4940135"/>
              <a:gd name="T3" fmla="*/ 4141150 h 4144488"/>
              <a:gd name="T4" fmla="*/ 4953907 w 4940135"/>
              <a:gd name="T5" fmla="*/ 2622332 h 4144488"/>
              <a:gd name="T6" fmla="*/ 4036958 w 4940135"/>
              <a:gd name="T7" fmla="*/ 0 h 4144488"/>
              <a:gd name="T8" fmla="*/ 0 w 4940135"/>
              <a:gd name="T9" fmla="*/ 11866 h 4144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0135" h="4144488">
                <a:moveTo>
                  <a:pt x="0" y="11875"/>
                </a:moveTo>
                <a:lnTo>
                  <a:pt x="1270660" y="4144488"/>
                </a:lnTo>
                <a:lnTo>
                  <a:pt x="4940135" y="2624446"/>
                </a:lnTo>
                <a:lnTo>
                  <a:pt x="4025735" y="0"/>
                </a:lnTo>
                <a:lnTo>
                  <a:pt x="0" y="11875"/>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4" name="任意多边形 3"/>
          <p:cNvSpPr/>
          <p:nvPr userDrawn="1"/>
        </p:nvSpPr>
        <p:spPr bwMode="auto">
          <a:xfrm>
            <a:off x="11542713" y="-23813"/>
            <a:ext cx="665162" cy="3527426"/>
          </a:xfrm>
          <a:custGeom>
            <a:avLst/>
            <a:gdLst>
              <a:gd name="T0" fmla="*/ 0 w 665018"/>
              <a:gd name="T1" fmla="*/ 0 h 3526972"/>
              <a:gd name="T2" fmla="*/ 665450 w 665018"/>
              <a:gd name="T3" fmla="*/ 0 h 3526972"/>
              <a:gd name="T4" fmla="*/ 653565 w 665018"/>
              <a:gd name="T5" fmla="*/ 3528334 h 3526972"/>
              <a:gd name="T6" fmla="*/ 0 w 665018"/>
              <a:gd name="T7" fmla="*/ 0 h 35269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5018" h="3526972">
                <a:moveTo>
                  <a:pt x="0" y="0"/>
                </a:moveTo>
                <a:lnTo>
                  <a:pt x="665018" y="0"/>
                </a:lnTo>
                <a:cubicBezTo>
                  <a:pt x="661059" y="1175657"/>
                  <a:pt x="657101" y="2351315"/>
                  <a:pt x="653142" y="3526972"/>
                </a:cubicBezTo>
                <a:lnTo>
                  <a:pt x="0"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
        <p:nvSpPr>
          <p:cNvPr id="5" name="任意多边形 4"/>
          <p:cNvSpPr/>
          <p:nvPr userDrawn="1"/>
        </p:nvSpPr>
        <p:spPr bwMode="auto">
          <a:xfrm>
            <a:off x="9867901" y="3538538"/>
            <a:ext cx="2351088" cy="3408362"/>
          </a:xfrm>
          <a:custGeom>
            <a:avLst/>
            <a:gdLst>
              <a:gd name="T0" fmla="*/ 2350636 w 2351314"/>
              <a:gd name="T1" fmla="*/ 0 h 3408218"/>
              <a:gd name="T2" fmla="*/ 1377141 w 2351314"/>
              <a:gd name="T3" fmla="*/ 3408650 h 3408218"/>
              <a:gd name="T4" fmla="*/ 130589 w 2351314"/>
              <a:gd name="T5" fmla="*/ 3349265 h 3408218"/>
              <a:gd name="T6" fmla="*/ 0 w 2351314"/>
              <a:gd name="T7" fmla="*/ 3004838 h 3408218"/>
              <a:gd name="T8" fmla="*/ 2350636 w 2351314"/>
              <a:gd name="T9" fmla="*/ 0 h 3408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51314" h="3408218">
                <a:moveTo>
                  <a:pt x="2351314" y="0"/>
                </a:moveTo>
                <a:lnTo>
                  <a:pt x="1377537" y="3408218"/>
                </a:lnTo>
                <a:lnTo>
                  <a:pt x="130628" y="3348841"/>
                </a:lnTo>
                <a:lnTo>
                  <a:pt x="0" y="3004457"/>
                </a:lnTo>
                <a:lnTo>
                  <a:pt x="2351314" y="0"/>
                </a:lnTo>
                <a:close/>
              </a:path>
            </a:pathLst>
          </a:custGeom>
          <a:solidFill>
            <a:srgbClr val="FFC000"/>
          </a:solidFill>
          <a:ln>
            <a:noFill/>
          </a:ln>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1">
                <a:shade val="45000"/>
                <a:satMod val="135000"/>
              </a:schemeClr>
              <a:prstClr val="white"/>
            </a:duotone>
          </a:blip>
          <a:stretch>
            <a:fillRect/>
          </a:stretch>
        </p:blipFill>
        <p:spPr>
          <a:xfrm>
            <a:off x="1" y="951186"/>
            <a:ext cx="11829026" cy="4057883"/>
          </a:xfrm>
          <a:prstGeom prst="rect">
            <a:avLst/>
          </a:prstGeom>
        </p:spPr>
      </p:pic>
      <p:pic>
        <p:nvPicPr>
          <p:cNvPr id="3" name="图片 2"/>
          <p:cNvPicPr>
            <a:picLocks noChangeAspect="1"/>
          </p:cNvPicPr>
          <p:nvPr userDrawn="1"/>
        </p:nvPicPr>
        <p:blipFill>
          <a:blip r:embed="rId3">
            <a:duotone>
              <a:schemeClr val="accent1">
                <a:shade val="45000"/>
                <a:satMod val="135000"/>
              </a:schemeClr>
              <a:prstClr val="white"/>
            </a:duotone>
          </a:blip>
          <a:stretch>
            <a:fillRect/>
          </a:stretch>
        </p:blipFill>
        <p:spPr>
          <a:xfrm>
            <a:off x="10776521" y="2"/>
            <a:ext cx="1415479" cy="3655461"/>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rcRect l="-18439" t="401" r="18439" b="38626"/>
          <a:stretch>
            <a:fillRect/>
          </a:stretch>
        </p:blipFill>
        <p:spPr bwMode="auto">
          <a:xfrm>
            <a:off x="5303837" y="3398838"/>
            <a:ext cx="70294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14288"/>
            <a:ext cx="12192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7.gi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 Target="../slides/slid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audio" Target="../media/audio1.wav"/></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7.gif"/><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 Target="../slides/slide2.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2"/>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fld id="{1C7A3333-C060-47CF-9D36-2CFB8EC77F88}" type="datetimeFigureOut">
              <a:rPr lang="zh-CN" altLang="en-US"/>
              <a:t>2022/4/3</a:t>
            </a:fld>
            <a:endParaRPr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zh-CN" altLang="en-US"/>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EAC8D966-5225-42BE-92A7-9F90258D87E0}"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714"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长城特粗宋体" pitchFamily="49" charset="-122"/>
        </a:defRPr>
      </a:lvl5pPr>
      <a:lvl6pPr marL="4572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长城特粗宋体" pitchFamily="49"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15156-E74B-45BF-8FC9-143975F80238}" type="datetimeFigureOut">
              <a:rPr lang="zh-CN" altLang="en-US" smtClean="0"/>
              <a:t>2022/4/3</a:t>
            </a:fld>
            <a:endParaRPr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C17ED-0432-49A9-8B5B-72B25840868E}" type="slidenum">
              <a:rPr lang="zh-CN" altLang="en-US" smtClean="0"/>
              <a:t>‹#›</a:t>
            </a:fld>
            <a:endParaRPr lang="zh-CN" altLang="en-US"/>
          </a:p>
        </p:txBody>
      </p:sp>
    </p:spTree>
    <p:extLst>
      <p:ext uri="{BB962C8B-B14F-4D97-AF65-F5344CB8AC3E}">
        <p14:creationId xmlns:p14="http://schemas.microsoft.com/office/powerpoint/2010/main" val="3960497835"/>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4692" name="Rectangle 4"/>
          <p:cNvSpPr>
            <a:spLocks noGrp="1" noChangeArrowheads="1"/>
          </p:cNvSpPr>
          <p:nvPr>
            <p:ph type="ftr" sz="quarter" idx="3"/>
          </p:nvPr>
        </p:nvSpPr>
        <p:spPr bwMode="auto">
          <a:xfrm>
            <a:off x="7823200" y="6461128"/>
            <a:ext cx="386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mj-lt"/>
                <a:ea typeface="+mn-ea"/>
              </a:defRPr>
            </a:lvl1pPr>
          </a:lstStyle>
          <a:p>
            <a:pPr eaLnBrk="1" hangingPunct="1">
              <a:defRPr/>
            </a:pPr>
            <a:r>
              <a:rPr lang="en-US" altLang="zh-CN">
                <a:solidFill>
                  <a:srgbClr val="163794"/>
                </a:solidFill>
              </a:rPr>
              <a:t>Company Logo</a:t>
            </a:r>
          </a:p>
        </p:txBody>
      </p:sp>
      <p:sp>
        <p:nvSpPr>
          <p:cNvPr id="114693" name="Rectangle 5"/>
          <p:cNvSpPr>
            <a:spLocks noGrp="1" noChangeArrowheads="1"/>
          </p:cNvSpPr>
          <p:nvPr>
            <p:ph type="sldNum" sz="quarter" idx="4"/>
          </p:nvPr>
        </p:nvSpPr>
        <p:spPr bwMode="auto">
          <a:xfrm>
            <a:off x="4673600" y="6461128"/>
            <a:ext cx="2844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b="0">
                <a:latin typeface="+mj-lt"/>
                <a:ea typeface="+mn-ea"/>
              </a:defRPr>
            </a:lvl1pPr>
          </a:lstStyle>
          <a:p>
            <a:pPr eaLnBrk="1" hangingPunct="1">
              <a:defRPr/>
            </a:pPr>
            <a:fld id="{90FE522A-ED29-4A89-9F16-E7938CF0FEB4}" type="slidenum">
              <a:rPr lang="zh-CN" altLang="en-US">
                <a:solidFill>
                  <a:srgbClr val="163794"/>
                </a:solidFill>
              </a:rPr>
              <a:t>‹#›</a:t>
            </a:fld>
            <a:endParaRPr lang="en-US" altLang="zh-CN">
              <a:solidFill>
                <a:srgbClr val="163794"/>
              </a:solidFill>
            </a:endParaRPr>
          </a:p>
        </p:txBody>
      </p:sp>
      <p:sp>
        <p:nvSpPr>
          <p:cNvPr id="1028" name="Rectangle 10"/>
          <p:cNvSpPr>
            <a:spLocks noChangeArrowheads="1"/>
          </p:cNvSpPr>
          <p:nvPr userDrawn="1"/>
        </p:nvSpPr>
        <p:spPr bwMode="gray">
          <a:xfrm>
            <a:off x="0" y="6477000"/>
            <a:ext cx="121920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eaLnBrk="1" hangingPunct="1">
              <a:defRPr/>
            </a:pPr>
            <a:endParaRPr lang="zh-CN" altLang="en-US" sz="1800" b="0">
              <a:solidFill>
                <a:srgbClr val="163794"/>
              </a:solidFill>
              <a:ea typeface="宋体" panose="02010600030101010101" pitchFamily="2" charset="-122"/>
            </a:endParaRPr>
          </a:p>
        </p:txBody>
      </p:sp>
      <p:sp>
        <p:nvSpPr>
          <p:cNvPr id="1029" name="Text Box 11"/>
          <p:cNvSpPr txBox="1">
            <a:spLocks noChangeArrowheads="1"/>
          </p:cNvSpPr>
          <p:nvPr userDrawn="1"/>
        </p:nvSpPr>
        <p:spPr bwMode="auto">
          <a:xfrm>
            <a:off x="2" y="6491288"/>
            <a:ext cx="26212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en-US" altLang="zh-CN" sz="1800" b="0">
                <a:solidFill>
                  <a:srgbClr val="163794"/>
                </a:solidFill>
                <a:ea typeface="宋体" panose="02010600030101010101" pitchFamily="2" charset="-122"/>
              </a:rPr>
              <a:t>www.weihaicollege.com</a:t>
            </a:r>
          </a:p>
        </p:txBody>
      </p:sp>
      <p:sp>
        <p:nvSpPr>
          <p:cNvPr id="1030" name="Text Box 12"/>
          <p:cNvSpPr txBox="1">
            <a:spLocks noChangeArrowheads="1"/>
          </p:cNvSpPr>
          <p:nvPr userDrawn="1"/>
        </p:nvSpPr>
        <p:spPr bwMode="auto">
          <a:xfrm>
            <a:off x="4176185" y="6432552"/>
            <a:ext cx="2031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华文新魏" pitchFamily="2" charset="-122"/>
              </a:rPr>
              <a:t>分析检验技术</a:t>
            </a:r>
          </a:p>
        </p:txBody>
      </p:sp>
      <p:sp>
        <p:nvSpPr>
          <p:cNvPr id="1031" name="Text Box 13"/>
          <p:cNvSpPr txBox="1">
            <a:spLocks noChangeArrowheads="1"/>
          </p:cNvSpPr>
          <p:nvPr userDrawn="1"/>
        </p:nvSpPr>
        <p:spPr bwMode="auto">
          <a:xfrm>
            <a:off x="7440083" y="6477001"/>
            <a:ext cx="34163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1800" b="0">
                <a:solidFill>
                  <a:srgbClr val="163794"/>
                </a:solidFill>
                <a:latin typeface="黑体" panose="02010609060101010101" pitchFamily="2" charset="-122"/>
                <a:ea typeface="黑体" panose="02010609060101010101" pitchFamily="2" charset="-122"/>
              </a:rPr>
              <a:t>威海职业学院生物与化学工程系</a:t>
            </a:r>
          </a:p>
        </p:txBody>
      </p:sp>
      <p:sp>
        <p:nvSpPr>
          <p:cNvPr id="114724" name="AutoShape 36"/>
          <p:cNvSpPr>
            <a:spLocks noChangeArrowheads="1"/>
          </p:cNvSpPr>
          <p:nvPr userDrawn="1"/>
        </p:nvSpPr>
        <p:spPr bwMode="auto">
          <a:xfrm>
            <a:off x="0" y="3"/>
            <a:ext cx="12192000" cy="836613"/>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b="0">
              <a:solidFill>
                <a:srgbClr val="163794"/>
              </a:solidFill>
              <a:ea typeface="宋体" panose="02010600030101010101" pitchFamily="2" charset="-122"/>
            </a:endParaRPr>
          </a:p>
        </p:txBody>
      </p:sp>
      <p:pic>
        <p:nvPicPr>
          <p:cNvPr id="1033" name="Picture 15"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 y="3"/>
            <a:ext cx="1699684"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WordArt 40"/>
          <p:cNvSpPr>
            <a:spLocks noChangeArrowheads="1" noChangeShapeType="1" noTextEdit="1"/>
          </p:cNvSpPr>
          <p:nvPr userDrawn="1"/>
        </p:nvSpPr>
        <p:spPr bwMode="auto">
          <a:xfrm>
            <a:off x="2832100" y="188916"/>
            <a:ext cx="7315200" cy="4857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eaLnBrk="1" hangingPunct="1"/>
            <a:r>
              <a:rPr lang="zh-CN" alt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华文行楷"/>
                <a:ea typeface="华文行楷"/>
              </a:rPr>
              <a:t>校污水处理厂水质指标检测</a:t>
            </a:r>
          </a:p>
        </p:txBody>
      </p:sp>
      <p:sp>
        <p:nvSpPr>
          <p:cNvPr id="1035" name="Text Box 46"/>
          <p:cNvSpPr txBox="1">
            <a:spLocks noChangeArrowheads="1"/>
          </p:cNvSpPr>
          <p:nvPr userDrawn="1"/>
        </p:nvSpPr>
        <p:spPr bwMode="auto">
          <a:xfrm>
            <a:off x="3407836" y="765176"/>
            <a:ext cx="4209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eaLnBrk="1" hangingPunct="1">
              <a:defRPr/>
            </a:pPr>
            <a:r>
              <a:rPr lang="zh-CN" altLang="en-US" sz="2400">
                <a:solidFill>
                  <a:srgbClr val="990000"/>
                </a:solidFill>
                <a:latin typeface="黑体" panose="02010609060101010101" pitchFamily="2" charset="-122"/>
                <a:ea typeface="黑体" panose="02010609060101010101" pitchFamily="2" charset="-122"/>
              </a:rPr>
              <a:t>任务</a:t>
            </a:r>
            <a:r>
              <a:rPr lang="en-US" altLang="zh-CN" sz="2400">
                <a:solidFill>
                  <a:srgbClr val="990000"/>
                </a:solidFill>
                <a:latin typeface="黑体" panose="02010609060101010101" pitchFamily="2" charset="-122"/>
                <a:ea typeface="黑体" panose="02010609060101010101" pitchFamily="2" charset="-122"/>
              </a:rPr>
              <a:t>2   </a:t>
            </a:r>
            <a:r>
              <a:rPr lang="zh-CN" altLang="en-US" sz="2400">
                <a:solidFill>
                  <a:srgbClr val="990000"/>
                </a:solidFill>
                <a:latin typeface="黑体" panose="02010609060101010101" pitchFamily="2" charset="-122"/>
                <a:ea typeface="黑体" panose="02010609060101010101" pitchFamily="2" charset="-122"/>
              </a:rPr>
              <a:t>处理水总硬度的测定</a:t>
            </a:r>
          </a:p>
        </p:txBody>
      </p:sp>
      <p:sp>
        <p:nvSpPr>
          <p:cNvPr id="114735" name="AutoShape 47"/>
          <p:cNvSpPr>
            <a:spLocks noChangeArrowheads="1"/>
          </p:cNvSpPr>
          <p:nvPr userDrawn="1"/>
        </p:nvSpPr>
        <p:spPr bwMode="gray">
          <a:xfrm>
            <a:off x="0" y="6237288"/>
            <a:ext cx="12192000" cy="290512"/>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2800">
              <a:solidFill>
                <a:srgbClr val="163794"/>
              </a:solidFill>
              <a:ea typeface="华文新魏" pitchFamily="2" charset="-122"/>
            </a:endParaRPr>
          </a:p>
        </p:txBody>
      </p:sp>
      <p:sp>
        <p:nvSpPr>
          <p:cNvPr id="1037" name="AutoShape 48"/>
          <p:cNvSpPr>
            <a:spLocks noChangeArrowheads="1"/>
          </p:cNvSpPr>
          <p:nvPr userDrawn="1"/>
        </p:nvSpPr>
        <p:spPr bwMode="auto">
          <a:xfrm>
            <a:off x="0" y="1196975"/>
            <a:ext cx="12192000" cy="5040313"/>
          </a:xfrm>
          <a:prstGeom prst="roundRect">
            <a:avLst>
              <a:gd name="adj" fmla="val 16667"/>
            </a:avLst>
          </a:prstGeom>
          <a:noFill/>
          <a:ln w="38100">
            <a:solidFill>
              <a:schemeClr val="tx1"/>
            </a:solidFill>
            <a:round/>
          </a:ln>
          <a:effectLst/>
          <a:extLst>
            <a:ext uri="{909E8E84-426E-40DD-AFC4-6F175D3DCCD1}">
              <a14:hiddenFill xmlns:a14="http://schemas.microsoft.com/office/drawing/2010/main">
                <a:gradFill rotWithShape="1">
                  <a:gsLst>
                    <a:gs pos="0">
                      <a:schemeClr val="tx2"/>
                    </a:gs>
                    <a:gs pos="100000">
                      <a:srgbClr val="838383"/>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anose="020B0604020202020204" pitchFamily="34" charset="0"/>
                <a:ea typeface="华文新魏" pitchFamily="2" charset="-122"/>
              </a:defRPr>
            </a:lvl1pPr>
            <a:lvl2pPr marL="742950" indent="-285750" eaLnBrk="0" hangingPunct="0">
              <a:defRPr sz="2800" b="1">
                <a:solidFill>
                  <a:schemeClr val="tx1"/>
                </a:solidFill>
                <a:latin typeface="Arial" panose="020B0604020202020204" pitchFamily="34" charset="0"/>
                <a:ea typeface="华文新魏" pitchFamily="2" charset="-122"/>
              </a:defRPr>
            </a:lvl2pPr>
            <a:lvl3pPr marL="1143000" indent="-228600" eaLnBrk="0" hangingPunct="0">
              <a:defRPr sz="2800" b="1">
                <a:solidFill>
                  <a:schemeClr val="tx1"/>
                </a:solidFill>
                <a:latin typeface="Arial" panose="020B0604020202020204" pitchFamily="34" charset="0"/>
                <a:ea typeface="华文新魏" pitchFamily="2" charset="-122"/>
              </a:defRPr>
            </a:lvl3pPr>
            <a:lvl4pPr marL="1600200" indent="-228600" eaLnBrk="0" hangingPunct="0">
              <a:defRPr sz="2800" b="1">
                <a:solidFill>
                  <a:schemeClr val="tx1"/>
                </a:solidFill>
                <a:latin typeface="Arial" panose="020B0604020202020204" pitchFamily="34" charset="0"/>
                <a:ea typeface="华文新魏" pitchFamily="2" charset="-122"/>
              </a:defRPr>
            </a:lvl4pPr>
            <a:lvl5pPr marL="2057400" indent="-228600" eaLnBrk="0" hangingPunct="0">
              <a:defRPr sz="2800" b="1">
                <a:solidFill>
                  <a:schemeClr val="tx1"/>
                </a:solidFill>
                <a:latin typeface="Arial" panose="020B0604020202020204" pitchFamily="34" charset="0"/>
                <a:ea typeface="华文新魏" pitchFamily="2" charset="-122"/>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华文新魏" pitchFamily="2" charset="-122"/>
              </a:defRPr>
            </a:lvl9pPr>
          </a:lstStyle>
          <a:p>
            <a:pPr algn="ctr">
              <a:defRPr/>
            </a:pPr>
            <a:endParaRPr lang="zh-CN" altLang="en-US" sz="1800" b="0">
              <a:solidFill>
                <a:srgbClr val="163794"/>
              </a:solidFill>
              <a:latin typeface="Verdana" panose="020B060403050404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dt="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2pPr>
      <a:lvl3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3pPr>
      <a:lvl4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4pPr>
      <a:lvl5pPr algn="ctr" rtl="0" eaLnBrk="0" fontAlgn="base" hangingPunct="0">
        <a:spcBef>
          <a:spcPct val="0"/>
        </a:spcBef>
        <a:spcAft>
          <a:spcPct val="0"/>
        </a:spcAft>
        <a:defRPr sz="3200" b="1">
          <a:solidFill>
            <a:schemeClr val="bg1"/>
          </a:solidFill>
          <a:latin typeface="Verdana" panose="020B0604030504040204" pitchFamily="34" charset="0"/>
          <a:ea typeface="宋体" panose="02010600030101010101" pitchFamily="2" charset="-122"/>
        </a:defRPr>
      </a:lvl5pPr>
      <a:lvl6pPr marL="4572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6pPr>
      <a:lvl7pPr marL="9144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7pPr>
      <a:lvl8pPr marL="13716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8pPr>
      <a:lvl9pPr marL="1828800" algn="ctr" rtl="0" fontAlgn="base">
        <a:spcBef>
          <a:spcPct val="0"/>
        </a:spcBef>
        <a:spcAft>
          <a:spcPct val="0"/>
        </a:spcAft>
        <a:defRPr sz="3200" b="1">
          <a:solidFill>
            <a:schemeClr val="bg1"/>
          </a:solidFill>
          <a:latin typeface="Verdan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3"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3" y="981077"/>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18"/>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18"/>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2055"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69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65"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321060318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6453188"/>
            <a:ext cx="12192000" cy="404812"/>
          </a:xfrm>
          <a:prstGeom prst="rect">
            <a:avLst/>
          </a:prstGeom>
          <a:solidFill>
            <a:srgbClr val="CCFFCC"/>
          </a:solidFill>
          <a:ln w="9525">
            <a:noFill/>
            <a:miter lim="800000"/>
            <a:headEnd/>
            <a:tailEnd/>
          </a:ln>
          <a:effectLst/>
        </p:spPr>
        <p:txBody>
          <a:bodyPr wrap="none" anchor="ctr"/>
          <a:lstStyle/>
          <a:p>
            <a:pPr>
              <a:defRPr/>
            </a:pPr>
            <a:endParaRPr lang="zh-CN" altLang="en-US" sz="3000" b="0">
              <a:solidFill>
                <a:srgbClr val="000000"/>
              </a:solidFill>
              <a:latin typeface="Arial" charset="0"/>
              <a:ea typeface="楷体_GB2312" pitchFamily="49" charset="-122"/>
            </a:endParaRPr>
          </a:p>
        </p:txBody>
      </p:sp>
      <p:sp>
        <p:nvSpPr>
          <p:cNvPr id="5" name="矩形 12"/>
          <p:cNvSpPr>
            <a:spLocks noChangeArrowheads="1"/>
          </p:cNvSpPr>
          <p:nvPr/>
        </p:nvSpPr>
        <p:spPr bwMode="auto">
          <a:xfrm>
            <a:off x="1" y="785813"/>
            <a:ext cx="12141200" cy="214312"/>
          </a:xfrm>
          <a:prstGeom prst="rect">
            <a:avLst/>
          </a:prstGeom>
          <a:gradFill rotWithShape="1">
            <a:gsLst>
              <a:gs pos="0">
                <a:srgbClr val="FFEBFA"/>
              </a:gs>
              <a:gs pos="15000">
                <a:srgbClr val="C4D6EB"/>
              </a:gs>
              <a:gs pos="30001">
                <a:srgbClr val="85C2FF"/>
              </a:gs>
              <a:gs pos="50000">
                <a:srgbClr val="5E9EFF"/>
              </a:gs>
              <a:gs pos="70000">
                <a:srgbClr val="85C2FF"/>
              </a:gs>
              <a:gs pos="85000">
                <a:srgbClr val="C4D6EB"/>
              </a:gs>
              <a:gs pos="100000">
                <a:srgbClr val="FFEBFA"/>
              </a:gs>
            </a:gsLst>
            <a:lin ang="18900000" scaled="1"/>
          </a:gradFill>
          <a:ln w="9525" algn="ctr">
            <a:noFill/>
            <a:round/>
            <a:headEnd/>
            <a:tailEnd/>
          </a:ln>
        </p:spPr>
        <p:txBody>
          <a:bodyPr/>
          <a:lstStyle/>
          <a:p>
            <a:pPr eaLnBrk="1" hangingPunct="1">
              <a:defRPr/>
            </a:pPr>
            <a:endParaRPr lang="zh-CN" altLang="en-US" sz="2400">
              <a:solidFill>
                <a:srgbClr val="000000"/>
              </a:solidFill>
              <a:latin typeface="Times New Roman" pitchFamily="18" charset="0"/>
            </a:endParaRPr>
          </a:p>
        </p:txBody>
      </p:sp>
      <p:sp>
        <p:nvSpPr>
          <p:cNvPr id="11" name="矩形 10"/>
          <p:cNvSpPr>
            <a:spLocks noChangeArrowheads="1"/>
          </p:cNvSpPr>
          <p:nvPr/>
        </p:nvSpPr>
        <p:spPr bwMode="auto">
          <a:xfrm flipV="1">
            <a:off x="1" y="981076"/>
            <a:ext cx="568570" cy="74613"/>
          </a:xfrm>
          <a:prstGeom prst="rect">
            <a:avLst/>
          </a:prstGeom>
          <a:solidFill>
            <a:srgbClr val="F6C700"/>
          </a:solidFill>
          <a:ln w="9525" algn="ctr">
            <a:noFill/>
            <a:round/>
            <a:headEnd/>
            <a:tailEnd/>
          </a:ln>
        </p:spPr>
        <p:txBody>
          <a:bodyPr rot="10800000"/>
          <a:lstStyle/>
          <a:p>
            <a:pPr eaLnBrk="1" hangingPunct="1">
              <a:defRPr/>
            </a:pPr>
            <a:endParaRPr lang="zh-CN" altLang="en-US" sz="2400">
              <a:solidFill>
                <a:srgbClr val="000000"/>
              </a:solidFill>
              <a:latin typeface="Times New Roman" pitchFamily="18" charset="0"/>
              <a:ea typeface="宋体" charset="-122"/>
            </a:endParaRPr>
          </a:p>
        </p:txBody>
      </p:sp>
      <p:sp>
        <p:nvSpPr>
          <p:cNvPr id="48155" name="Text Box 27"/>
          <p:cNvSpPr txBox="1">
            <a:spLocks noChangeArrowheads="1"/>
          </p:cNvSpPr>
          <p:nvPr/>
        </p:nvSpPr>
        <p:spPr bwMode="auto">
          <a:xfrm>
            <a:off x="0" y="648811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sp>
        <p:nvSpPr>
          <p:cNvPr id="48157" name="Text Box 29"/>
          <p:cNvSpPr txBox="1">
            <a:spLocks noChangeArrowheads="1"/>
          </p:cNvSpPr>
          <p:nvPr/>
        </p:nvSpPr>
        <p:spPr bwMode="auto">
          <a:xfrm>
            <a:off x="0" y="6488114"/>
            <a:ext cx="3354754" cy="396875"/>
          </a:xfrm>
          <a:prstGeom prst="rect">
            <a:avLst/>
          </a:prstGeom>
          <a:noFill/>
          <a:ln w="9525">
            <a:noFill/>
            <a:miter lim="800000"/>
            <a:headEnd/>
            <a:tailEnd/>
          </a:ln>
          <a:effectLst/>
        </p:spPr>
        <p:txBody>
          <a:bodyPr>
            <a:spAutoFit/>
          </a:bodyPr>
          <a:lstStyle/>
          <a:p>
            <a:pPr>
              <a:spcBef>
                <a:spcPct val="50000"/>
              </a:spcBef>
              <a:defRPr/>
            </a:pPr>
            <a:r>
              <a:rPr lang="zh-CN" altLang="en-US" sz="2000" b="0">
                <a:solidFill>
                  <a:srgbClr val="000000"/>
                </a:solidFill>
                <a:latin typeface="宋体" charset="-122"/>
                <a:ea typeface="宋体" charset="-122"/>
              </a:rPr>
              <a:t>大连理工大学出版社</a:t>
            </a:r>
          </a:p>
        </p:txBody>
      </p:sp>
      <p:pic>
        <p:nvPicPr>
          <p:cNvPr id="3079" name="Picture 30"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rot="10800000">
            <a:off x="70339"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31" descr="u=3635452436,3699882927&amp;fm=15&amp;gp=0"/>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11441723" y="115888"/>
            <a:ext cx="6799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AutoShape 25">
            <a:hlinkClick r:id="" action="ppaction://hlinkshowjump?jump=nextslide" highlightClick="1">
              <a:snd r:embed="rId14" name="click.wav"/>
            </a:hlinkClick>
          </p:cNvPr>
          <p:cNvSpPr>
            <a:spLocks noChangeArrowheads="1"/>
          </p:cNvSpPr>
          <p:nvPr/>
        </p:nvSpPr>
        <p:spPr bwMode="auto">
          <a:xfrm>
            <a:off x="9259277"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下一页</a:t>
            </a:r>
          </a:p>
        </p:txBody>
      </p:sp>
      <p:sp>
        <p:nvSpPr>
          <p:cNvPr id="2" name="AutoShape 25">
            <a:hlinkClick r:id="" action="ppaction://hlinkshowjump?jump=endshow" highlightClick="1">
              <a:snd r:embed="rId14" name="click.wav"/>
            </a:hlinkClick>
          </p:cNvPr>
          <p:cNvSpPr>
            <a:spLocks noChangeArrowheads="1"/>
          </p:cNvSpPr>
          <p:nvPr/>
        </p:nvSpPr>
        <p:spPr bwMode="auto">
          <a:xfrm>
            <a:off x="10765693"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退　出</a:t>
            </a:r>
          </a:p>
        </p:txBody>
      </p:sp>
      <p:sp>
        <p:nvSpPr>
          <p:cNvPr id="3" name="AutoShape 25">
            <a:hlinkClick r:id="rId15" action="ppaction://hlinksldjump" highlightClick="1">
              <a:snd r:embed="rId14" name="click.wav"/>
            </a:hlinkClick>
          </p:cNvPr>
          <p:cNvSpPr>
            <a:spLocks noChangeArrowheads="1"/>
          </p:cNvSpPr>
          <p:nvPr/>
        </p:nvSpPr>
        <p:spPr bwMode="auto">
          <a:xfrm>
            <a:off x="6156570" y="6502400"/>
            <a:ext cx="1342292"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目　录</a:t>
            </a:r>
          </a:p>
        </p:txBody>
      </p:sp>
      <p:sp>
        <p:nvSpPr>
          <p:cNvPr id="4" name="AutoShape 25">
            <a:hlinkClick r:id="" action="ppaction://hlinkshowjump?jump=previousslide" highlightClick="1">
              <a:snd r:embed="rId14" name="click.wav"/>
            </a:hlinkClick>
          </p:cNvPr>
          <p:cNvSpPr>
            <a:spLocks noChangeArrowheads="1"/>
          </p:cNvSpPr>
          <p:nvPr/>
        </p:nvSpPr>
        <p:spPr bwMode="auto">
          <a:xfrm>
            <a:off x="7752862" y="6502400"/>
            <a:ext cx="1342293" cy="306388"/>
          </a:xfrm>
          <a:prstGeom prst="flowChartAlternateProcess">
            <a:avLst/>
          </a:prstGeom>
          <a:gradFill rotWithShape="1">
            <a:gsLst>
              <a:gs pos="0">
                <a:srgbClr val="EAEAEA">
                  <a:gamma/>
                  <a:shade val="76078"/>
                  <a:invGamma/>
                </a:srgbClr>
              </a:gs>
              <a:gs pos="50000">
                <a:srgbClr val="EAEAEA"/>
              </a:gs>
              <a:gs pos="100000">
                <a:srgbClr val="EAEAEA">
                  <a:gamma/>
                  <a:shade val="76078"/>
                  <a:invGamma/>
                </a:srgbClr>
              </a:gs>
            </a:gsLst>
            <a:lin ang="5400000" scaled="1"/>
          </a:gradFill>
          <a:ln w="3175">
            <a:solidFill>
              <a:srgbClr val="969696"/>
            </a:solid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dirty="0">
                <a:ln w="11430"/>
                <a:gradFill>
                  <a:gsLst>
                    <a:gs pos="0">
                      <a:srgbClr val="9999CC">
                        <a:tint val="70000"/>
                        <a:satMod val="245000"/>
                      </a:srgbClr>
                    </a:gs>
                    <a:gs pos="75000">
                      <a:srgbClr val="9999CC">
                        <a:tint val="90000"/>
                        <a:shade val="60000"/>
                        <a:satMod val="240000"/>
                      </a:srgbClr>
                    </a:gs>
                    <a:gs pos="100000">
                      <a:srgbClr val="9999CC">
                        <a:tint val="100000"/>
                        <a:shade val="50000"/>
                        <a:satMod val="240000"/>
                      </a:srgbClr>
                    </a:gs>
                  </a:gsLst>
                  <a:lin ang="5400000"/>
                </a:gradFill>
                <a:effectLst>
                  <a:outerShdw blurRad="50800" dist="39000" dir="5460000" algn="tl">
                    <a:srgbClr val="000000">
                      <a:alpha val="38000"/>
                    </a:srgbClr>
                  </a:outerShdw>
                </a:effectLst>
                <a:latin typeface="黑体" pitchFamily="2" charset="-122"/>
                <a:ea typeface="黑体" pitchFamily="2" charset="-122"/>
              </a:rPr>
              <a:t>上一页</a:t>
            </a:r>
          </a:p>
        </p:txBody>
      </p:sp>
    </p:spTree>
    <p:extLst>
      <p:ext uri="{BB962C8B-B14F-4D97-AF65-F5344CB8AC3E}">
        <p14:creationId xmlns:p14="http://schemas.microsoft.com/office/powerpoint/2010/main" val="138314488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repeatCount="indefinite" fill="hold" grpId="0" nodeType="afterEffect">
                                  <p:stCondLst>
                                    <p:cond delay="0"/>
                                  </p:stCondLst>
                                  <p:iterate type="lt">
                                    <p:tmPct val="50000"/>
                                  </p:iterate>
                                  <p:childTnLst>
                                    <p:set>
                                      <p:cBhvr>
                                        <p:cTn id="6" dur="1" fill="hold">
                                          <p:stCondLst>
                                            <p:cond delay="0"/>
                                          </p:stCondLst>
                                        </p:cTn>
                                        <p:tgtEl>
                                          <p:spTgt spid="48157"/>
                                        </p:tgtEl>
                                        <p:attrNameLst>
                                          <p:attrName>style.visibility</p:attrName>
                                        </p:attrNameLst>
                                      </p:cBhvr>
                                      <p:to>
                                        <p:strVal val="visible"/>
                                      </p:to>
                                    </p:set>
                                    <p:anim calcmode="discrete" valueType="clr">
                                      <p:cBhvr override="childStyle">
                                        <p:cTn id="7" dur="200"/>
                                        <p:tgtEl>
                                          <p:spTgt spid="48157"/>
                                        </p:tgtEl>
                                        <p:attrNameLst>
                                          <p:attrName>style.color</p:attrName>
                                        </p:attrNameLst>
                                      </p:cBhvr>
                                      <p:tavLst>
                                        <p:tav tm="0">
                                          <p:val>
                                            <p:clrVal>
                                              <a:srgbClr val="FF0000"/>
                                            </p:clrVal>
                                          </p:val>
                                        </p:tav>
                                        <p:tav tm="50000">
                                          <p:val>
                                            <p:clrVal>
                                              <a:srgbClr val="6600FF"/>
                                            </p:clrVal>
                                          </p:val>
                                        </p:tav>
                                      </p:tavLst>
                                    </p:anim>
                                    <p:anim calcmode="discrete" valueType="clr">
                                      <p:cBhvr>
                                        <p:cTn id="8" dur="200"/>
                                        <p:tgtEl>
                                          <p:spTgt spid="48157"/>
                                        </p:tgtEl>
                                        <p:attrNameLst>
                                          <p:attrName>fillcolor</p:attrName>
                                        </p:attrNameLst>
                                      </p:cBhvr>
                                      <p:tavLst>
                                        <p:tav tm="0">
                                          <p:val>
                                            <p:clrVal>
                                              <a:schemeClr val="accent2"/>
                                            </p:clrVal>
                                          </p:val>
                                        </p:tav>
                                        <p:tav tm="50000">
                                          <p:val>
                                            <p:clrVal>
                                              <a:schemeClr val="hlink"/>
                                            </p:clrVal>
                                          </p:val>
                                        </p:tav>
                                      </p:tavLst>
                                    </p:anim>
                                    <p:set>
                                      <p:cBhvr>
                                        <p:cTn id="9" dur="200"/>
                                        <p:tgtEl>
                                          <p:spTgt spid="481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7" grpId="0"/>
    </p:bldLst>
  </p:timing>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华文新魏" pitchFamily="2" charset="-122"/>
          <a:ea typeface="华文新魏" pitchFamily="2" charset="-122"/>
        </a:defRPr>
      </a:lvl2pPr>
      <a:lvl3pPr algn="l" rtl="0" eaLnBrk="0" fontAlgn="base" hangingPunct="0">
        <a:spcBef>
          <a:spcPct val="0"/>
        </a:spcBef>
        <a:spcAft>
          <a:spcPct val="0"/>
        </a:spcAft>
        <a:defRPr sz="4400">
          <a:solidFill>
            <a:schemeClr val="tx1"/>
          </a:solidFill>
          <a:latin typeface="华文新魏" pitchFamily="2" charset="-122"/>
          <a:ea typeface="华文新魏" pitchFamily="2" charset="-122"/>
        </a:defRPr>
      </a:lvl3pPr>
      <a:lvl4pPr algn="l" rtl="0" eaLnBrk="0" fontAlgn="base" hangingPunct="0">
        <a:spcBef>
          <a:spcPct val="0"/>
        </a:spcBef>
        <a:spcAft>
          <a:spcPct val="0"/>
        </a:spcAft>
        <a:defRPr sz="4400">
          <a:solidFill>
            <a:schemeClr val="tx1"/>
          </a:solidFill>
          <a:latin typeface="华文新魏" pitchFamily="2" charset="-122"/>
          <a:ea typeface="华文新魏" pitchFamily="2" charset="-122"/>
        </a:defRPr>
      </a:lvl4pPr>
      <a:lvl5pPr algn="l" rtl="0" eaLnBrk="0" fontAlgn="base" hangingPunct="0">
        <a:spcBef>
          <a:spcPct val="0"/>
        </a:spcBef>
        <a:spcAft>
          <a:spcPct val="0"/>
        </a:spcAft>
        <a:defRPr sz="4400">
          <a:solidFill>
            <a:schemeClr val="tx1"/>
          </a:solidFill>
          <a:latin typeface="华文新魏" pitchFamily="2" charset="-122"/>
          <a:ea typeface="华文新魏" pitchFamily="2" charset="-122"/>
        </a:defRPr>
      </a:lvl5pPr>
      <a:lvl6pPr marL="457200" algn="l" rtl="0" eaLnBrk="0" fontAlgn="base" hangingPunct="0">
        <a:spcBef>
          <a:spcPct val="0"/>
        </a:spcBef>
        <a:spcAft>
          <a:spcPct val="0"/>
        </a:spcAft>
        <a:defRPr sz="4400">
          <a:solidFill>
            <a:schemeClr val="tx1"/>
          </a:solidFill>
          <a:latin typeface="华文新魏" pitchFamily="2" charset="-122"/>
          <a:ea typeface="华文新魏" pitchFamily="2" charset="-122"/>
        </a:defRPr>
      </a:lvl6pPr>
      <a:lvl7pPr marL="914400" algn="l" rtl="0" eaLnBrk="0" fontAlgn="base" hangingPunct="0">
        <a:spcBef>
          <a:spcPct val="0"/>
        </a:spcBef>
        <a:spcAft>
          <a:spcPct val="0"/>
        </a:spcAft>
        <a:defRPr sz="4400">
          <a:solidFill>
            <a:schemeClr val="tx1"/>
          </a:solidFill>
          <a:latin typeface="华文新魏" pitchFamily="2" charset="-122"/>
          <a:ea typeface="华文新魏" pitchFamily="2" charset="-122"/>
        </a:defRPr>
      </a:lvl7pPr>
      <a:lvl8pPr marL="1371600" algn="l" rtl="0" eaLnBrk="0" fontAlgn="base" hangingPunct="0">
        <a:spcBef>
          <a:spcPct val="0"/>
        </a:spcBef>
        <a:spcAft>
          <a:spcPct val="0"/>
        </a:spcAft>
        <a:defRPr sz="4400">
          <a:solidFill>
            <a:schemeClr val="tx1"/>
          </a:solidFill>
          <a:latin typeface="华文新魏" pitchFamily="2" charset="-122"/>
          <a:ea typeface="华文新魏" pitchFamily="2" charset="-122"/>
        </a:defRPr>
      </a:lvl8pPr>
      <a:lvl9pPr marL="1828800" algn="l" rtl="0" eaLnBrk="0" fontAlgn="base" hangingPunct="0">
        <a:spcBef>
          <a:spcPct val="0"/>
        </a:spcBef>
        <a:spcAft>
          <a:spcPct val="0"/>
        </a:spcAft>
        <a:defRPr sz="4400">
          <a:solidFill>
            <a:schemeClr val="tx1"/>
          </a:solidFill>
          <a:latin typeface="华文新魏" pitchFamily="2" charset="-122"/>
          <a:ea typeface="华文新魏"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wmf"/><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wmf"/><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slide" Target="slide2.xml"/><Relationship Id="rId4" Type="http://schemas.openxmlformats.org/officeDocument/2006/relationships/slide" Target="slide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8.png"/><Relationship Id="rId1" Type="http://schemas.openxmlformats.org/officeDocument/2006/relationships/slideLayout" Target="../slideLayouts/slideLayout11.xml"/><Relationship Id="rId4" Type="http://schemas.openxmlformats.org/officeDocument/2006/relationships/image" Target="../media/image15.wmf"/></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8.png"/><Relationship Id="rId1" Type="http://schemas.openxmlformats.org/officeDocument/2006/relationships/slideLayout" Target="../slideLayouts/slideLayout11.xml"/><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4.wmf"/></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1.xml"/><Relationship Id="rId7" Type="http://schemas.openxmlformats.org/officeDocument/2006/relationships/image" Target="../media/image9.jpeg"/><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51" y="2133603"/>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689" y="3552828"/>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4" y="4797428"/>
            <a:ext cx="25187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9" y="1538876"/>
            <a:ext cx="3468722"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3431704" y="1909283"/>
            <a:ext cx="6984775" cy="1015663"/>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lang="zh-CN" altLang="en-US" sz="4000" kern="0" spc="300" dirty="0">
                <a:solidFill>
                  <a:sysClr val="window" lastClr="FFFFFF"/>
                </a:solidFill>
                <a:latin typeface="微软雅黑"/>
                <a:ea typeface="微软雅黑"/>
                <a:cs typeface="Arial" charset="0"/>
              </a:rPr>
              <a:t>项目四</a:t>
            </a:r>
            <a:r>
              <a:rPr kumimoji="0" lang="en-US" altLang="zh-CN" sz="4000" b="1" i="0" u="none" strike="noStrike" kern="0" cap="none" spc="300" normalizeH="0" baseline="0" noProof="0" dirty="0">
                <a:ln>
                  <a:noFill/>
                </a:ln>
                <a:solidFill>
                  <a:sysClr val="window" lastClr="FFFFFF"/>
                </a:solidFill>
                <a:effectLst/>
                <a:uLnTx/>
                <a:uFillTx/>
                <a:latin typeface="微软雅黑"/>
                <a:ea typeface="微软雅黑"/>
                <a:cs typeface="Arial" charset="0"/>
              </a:rPr>
              <a:t>   </a:t>
            </a:r>
            <a:r>
              <a:rPr lang="zh-CN" altLang="en-US" sz="4000" kern="0" spc="300" noProof="0" dirty="0">
                <a:solidFill>
                  <a:sysClr val="window" lastClr="FFFFFF"/>
                </a:solidFill>
                <a:latin typeface="微软雅黑"/>
                <a:ea typeface="微软雅黑"/>
                <a:cs typeface="Arial" charset="0"/>
              </a:rPr>
              <a:t>设计资金投放</a:t>
            </a:r>
            <a:r>
              <a:rPr kumimoji="0" lang="zh-CN" altLang="en-US" sz="4000" b="1" i="0" u="none" strike="noStrike" kern="0" cap="none" spc="300" normalizeH="0" noProof="0" dirty="0">
                <a:ln>
                  <a:noFill/>
                </a:ln>
                <a:solidFill>
                  <a:sysClr val="window" lastClr="FFFFFF"/>
                </a:solidFill>
                <a:effectLst/>
                <a:uLnTx/>
                <a:uFillTx/>
                <a:latin typeface="微软雅黑"/>
                <a:ea typeface="微软雅黑"/>
                <a:cs typeface="Arial" charset="0"/>
              </a:rPr>
              <a:t>  </a:t>
            </a: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66713493"/>
              </p:ext>
            </p:extLst>
          </p:nvPr>
        </p:nvGraphicFramePr>
        <p:xfrm>
          <a:off x="1415478" y="1619799"/>
          <a:ext cx="9001002" cy="5265585"/>
        </p:xfrm>
        <a:graphic>
          <a:graphicData uri="http://schemas.openxmlformats.org/drawingml/2006/table">
            <a:tbl>
              <a:tblPr firstRow="1" bandRow="1">
                <a:tableStyleId>{5C22544A-7EE6-4342-B048-85BDC9FD1C3A}</a:tableStyleId>
              </a:tblPr>
              <a:tblGrid>
                <a:gridCol w="1500167">
                  <a:extLst>
                    <a:ext uri="{9D8B030D-6E8A-4147-A177-3AD203B41FA5}">
                      <a16:colId xmlns:a16="http://schemas.microsoft.com/office/drawing/2014/main" val="20000"/>
                    </a:ext>
                  </a:extLst>
                </a:gridCol>
                <a:gridCol w="1500167">
                  <a:extLst>
                    <a:ext uri="{9D8B030D-6E8A-4147-A177-3AD203B41FA5}">
                      <a16:colId xmlns:a16="http://schemas.microsoft.com/office/drawing/2014/main" val="20001"/>
                    </a:ext>
                  </a:extLst>
                </a:gridCol>
                <a:gridCol w="1500167">
                  <a:extLst>
                    <a:ext uri="{9D8B030D-6E8A-4147-A177-3AD203B41FA5}">
                      <a16:colId xmlns:a16="http://schemas.microsoft.com/office/drawing/2014/main" val="20002"/>
                    </a:ext>
                  </a:extLst>
                </a:gridCol>
                <a:gridCol w="1500167">
                  <a:extLst>
                    <a:ext uri="{9D8B030D-6E8A-4147-A177-3AD203B41FA5}">
                      <a16:colId xmlns:a16="http://schemas.microsoft.com/office/drawing/2014/main" val="20003"/>
                    </a:ext>
                  </a:extLst>
                </a:gridCol>
                <a:gridCol w="1500167">
                  <a:extLst>
                    <a:ext uri="{9D8B030D-6E8A-4147-A177-3AD203B41FA5}">
                      <a16:colId xmlns:a16="http://schemas.microsoft.com/office/drawing/2014/main" val="20004"/>
                    </a:ext>
                  </a:extLst>
                </a:gridCol>
                <a:gridCol w="1500167">
                  <a:extLst>
                    <a:ext uri="{9D8B030D-6E8A-4147-A177-3AD203B41FA5}">
                      <a16:colId xmlns:a16="http://schemas.microsoft.com/office/drawing/2014/main" val="20005"/>
                    </a:ext>
                  </a:extLst>
                </a:gridCol>
              </a:tblGrid>
              <a:tr h="405045">
                <a:tc>
                  <a:txBody>
                    <a:bodyPr/>
                    <a:lstStyle/>
                    <a:p>
                      <a:pPr algn="ctr"/>
                      <a:r>
                        <a:rPr lang="zh-CN" altLang="en-US" b="1" dirty="0">
                          <a:latin typeface="黑体" pitchFamily="2" charset="-122"/>
                          <a:ea typeface="黑体" pitchFamily="2" charset="-122"/>
                        </a:rPr>
                        <a:t>项目</a:t>
                      </a:r>
                    </a:p>
                  </a:txBody>
                  <a:tcPr/>
                </a:tc>
                <a:tc>
                  <a:txBody>
                    <a:bodyPr/>
                    <a:lstStyle/>
                    <a:p>
                      <a:pPr algn="ctr"/>
                      <a:r>
                        <a:rPr lang="zh-CN" altLang="en-US" b="1" dirty="0">
                          <a:latin typeface="黑体" pitchFamily="2" charset="-122"/>
                          <a:ea typeface="黑体" pitchFamily="2" charset="-122"/>
                        </a:rPr>
                        <a:t>固资投资</a:t>
                      </a:r>
                    </a:p>
                  </a:txBody>
                  <a:tcPr/>
                </a:tc>
                <a:tc>
                  <a:txBody>
                    <a:bodyPr/>
                    <a:lstStyle/>
                    <a:p>
                      <a:pPr algn="ctr"/>
                      <a:r>
                        <a:rPr lang="zh-CN" altLang="en-US" b="1" dirty="0">
                          <a:latin typeface="黑体" pitchFamily="2" charset="-122"/>
                          <a:ea typeface="黑体" pitchFamily="2" charset="-122"/>
                        </a:rPr>
                        <a:t>流资投资</a:t>
                      </a:r>
                    </a:p>
                  </a:txBody>
                  <a:tcPr/>
                </a:tc>
                <a:tc>
                  <a:txBody>
                    <a:bodyPr/>
                    <a:lstStyle/>
                    <a:p>
                      <a:pPr algn="ctr"/>
                      <a:r>
                        <a:rPr lang="zh-CN" altLang="en-US" b="1" dirty="0">
                          <a:latin typeface="黑体" pitchFamily="2" charset="-122"/>
                          <a:ea typeface="黑体" pitchFamily="2" charset="-122"/>
                        </a:rPr>
                        <a:t>经营净流量</a:t>
                      </a:r>
                    </a:p>
                  </a:txBody>
                  <a:tcPr/>
                </a:tc>
                <a:tc>
                  <a:txBody>
                    <a:bodyPr/>
                    <a:lstStyle/>
                    <a:p>
                      <a:pPr algn="ctr"/>
                      <a:r>
                        <a:rPr lang="zh-CN" altLang="en-US" b="1" dirty="0">
                          <a:latin typeface="黑体" pitchFamily="2" charset="-122"/>
                          <a:ea typeface="黑体" pitchFamily="2" charset="-122"/>
                        </a:rPr>
                        <a:t>残值收入</a:t>
                      </a:r>
                    </a:p>
                  </a:txBody>
                  <a:tcPr/>
                </a:tc>
                <a:tc>
                  <a:txBody>
                    <a:bodyPr/>
                    <a:lstStyle/>
                    <a:p>
                      <a:pPr algn="ctr"/>
                      <a:r>
                        <a:rPr lang="zh-CN" altLang="en-US" b="1" dirty="0">
                          <a:latin typeface="黑体" pitchFamily="2" charset="-122"/>
                          <a:ea typeface="黑体" pitchFamily="2" charset="-122"/>
                        </a:rPr>
                        <a:t>回收流资</a:t>
                      </a:r>
                    </a:p>
                  </a:txBody>
                  <a:tcPr/>
                </a:tc>
                <a:extLst>
                  <a:ext uri="{0D108BD9-81ED-4DB2-BD59-A6C34878D82A}">
                    <a16:rowId xmlns:a16="http://schemas.microsoft.com/office/drawing/2014/main" val="10000"/>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1</a:t>
                      </a:r>
                      <a:r>
                        <a:rPr lang="zh-CN" altLang="en-US" b="1" dirty="0">
                          <a:latin typeface="黑体" pitchFamily="2" charset="-122"/>
                          <a:ea typeface="黑体" pitchFamily="2" charset="-122"/>
                        </a:rPr>
                        <a:t>年初</a:t>
                      </a: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1"/>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1</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2"/>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2</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3"/>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3</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4"/>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4</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5"/>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5</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6"/>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6</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7"/>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7</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8"/>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8</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9"/>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9</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10"/>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10</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11"/>
                  </a:ext>
                </a:extLst>
              </a:tr>
              <a:tr h="40504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11</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12"/>
                  </a:ext>
                </a:extLst>
              </a:tr>
            </a:tbl>
          </a:graphicData>
        </a:graphic>
      </p:graphicFrame>
      <p:grpSp>
        <p:nvGrpSpPr>
          <p:cNvPr id="9" name="组合 8"/>
          <p:cNvGrpSpPr/>
          <p:nvPr/>
        </p:nvGrpSpPr>
        <p:grpSpPr>
          <a:xfrm>
            <a:off x="191345" y="92845"/>
            <a:ext cx="5616624" cy="613803"/>
            <a:chOff x="1271464" y="2420888"/>
            <a:chExt cx="4392488" cy="613803"/>
          </a:xfrm>
        </p:grpSpPr>
        <p:sp>
          <p:nvSpPr>
            <p:cNvPr id="13"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13"/>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现金流量分析</a:t>
              </a:r>
            </a:p>
          </p:txBody>
        </p:sp>
      </p:grpSp>
      <p:grpSp>
        <p:nvGrpSpPr>
          <p:cNvPr id="15" name="组合 14"/>
          <p:cNvGrpSpPr>
            <a:grpSpLocks/>
          </p:cNvGrpSpPr>
          <p:nvPr/>
        </p:nvGrpSpPr>
        <p:grpSpPr bwMode="auto">
          <a:xfrm>
            <a:off x="47328" y="807095"/>
            <a:ext cx="4331254" cy="822325"/>
            <a:chOff x="11113" y="950913"/>
            <a:chExt cx="5445943" cy="822325"/>
          </a:xfrm>
        </p:grpSpPr>
        <p:pic>
          <p:nvPicPr>
            <p:cNvPr id="16"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二、现金流量的计算</a:t>
              </a:r>
            </a:p>
          </p:txBody>
        </p:sp>
      </p:grpSp>
    </p:spTree>
    <p:extLst>
      <p:ext uri="{BB962C8B-B14F-4D97-AF65-F5344CB8AC3E}">
        <p14:creationId xmlns:p14="http://schemas.microsoft.com/office/powerpoint/2010/main" val="234998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299797233"/>
              </p:ext>
            </p:extLst>
          </p:nvPr>
        </p:nvGraphicFramePr>
        <p:xfrm>
          <a:off x="1415478" y="1547791"/>
          <a:ext cx="9001002" cy="5265585"/>
        </p:xfrm>
        <a:graphic>
          <a:graphicData uri="http://schemas.openxmlformats.org/drawingml/2006/table">
            <a:tbl>
              <a:tblPr firstRow="1" bandRow="1">
                <a:tableStyleId>{5C22544A-7EE6-4342-B048-85BDC9FD1C3A}</a:tableStyleId>
              </a:tblPr>
              <a:tblGrid>
                <a:gridCol w="1500167">
                  <a:extLst>
                    <a:ext uri="{9D8B030D-6E8A-4147-A177-3AD203B41FA5}">
                      <a16:colId xmlns:a16="http://schemas.microsoft.com/office/drawing/2014/main" val="20000"/>
                    </a:ext>
                  </a:extLst>
                </a:gridCol>
                <a:gridCol w="1500167">
                  <a:extLst>
                    <a:ext uri="{9D8B030D-6E8A-4147-A177-3AD203B41FA5}">
                      <a16:colId xmlns:a16="http://schemas.microsoft.com/office/drawing/2014/main" val="20001"/>
                    </a:ext>
                  </a:extLst>
                </a:gridCol>
                <a:gridCol w="1500167">
                  <a:extLst>
                    <a:ext uri="{9D8B030D-6E8A-4147-A177-3AD203B41FA5}">
                      <a16:colId xmlns:a16="http://schemas.microsoft.com/office/drawing/2014/main" val="20002"/>
                    </a:ext>
                  </a:extLst>
                </a:gridCol>
                <a:gridCol w="1500167">
                  <a:extLst>
                    <a:ext uri="{9D8B030D-6E8A-4147-A177-3AD203B41FA5}">
                      <a16:colId xmlns:a16="http://schemas.microsoft.com/office/drawing/2014/main" val="20003"/>
                    </a:ext>
                  </a:extLst>
                </a:gridCol>
                <a:gridCol w="1500167">
                  <a:extLst>
                    <a:ext uri="{9D8B030D-6E8A-4147-A177-3AD203B41FA5}">
                      <a16:colId xmlns:a16="http://schemas.microsoft.com/office/drawing/2014/main" val="20004"/>
                    </a:ext>
                  </a:extLst>
                </a:gridCol>
                <a:gridCol w="1500167">
                  <a:extLst>
                    <a:ext uri="{9D8B030D-6E8A-4147-A177-3AD203B41FA5}">
                      <a16:colId xmlns:a16="http://schemas.microsoft.com/office/drawing/2014/main" val="20005"/>
                    </a:ext>
                  </a:extLst>
                </a:gridCol>
              </a:tblGrid>
              <a:tr h="405045">
                <a:tc>
                  <a:txBody>
                    <a:bodyPr/>
                    <a:lstStyle/>
                    <a:p>
                      <a:pPr algn="ctr"/>
                      <a:r>
                        <a:rPr lang="zh-CN" altLang="en-US" b="1" dirty="0">
                          <a:latin typeface="黑体" pitchFamily="2" charset="-122"/>
                          <a:ea typeface="黑体" pitchFamily="2" charset="-122"/>
                        </a:rPr>
                        <a:t>项目</a:t>
                      </a:r>
                    </a:p>
                  </a:txBody>
                  <a:tcPr/>
                </a:tc>
                <a:tc>
                  <a:txBody>
                    <a:bodyPr/>
                    <a:lstStyle/>
                    <a:p>
                      <a:pPr algn="ctr"/>
                      <a:r>
                        <a:rPr lang="zh-CN" altLang="en-US" b="1" dirty="0">
                          <a:latin typeface="黑体" pitchFamily="2" charset="-122"/>
                          <a:ea typeface="黑体" pitchFamily="2" charset="-122"/>
                        </a:rPr>
                        <a:t>固资投资</a:t>
                      </a:r>
                    </a:p>
                  </a:txBody>
                  <a:tcPr/>
                </a:tc>
                <a:tc>
                  <a:txBody>
                    <a:bodyPr/>
                    <a:lstStyle/>
                    <a:p>
                      <a:pPr algn="ctr"/>
                      <a:r>
                        <a:rPr lang="zh-CN" altLang="en-US" b="1" dirty="0">
                          <a:latin typeface="黑体" pitchFamily="2" charset="-122"/>
                          <a:ea typeface="黑体" pitchFamily="2" charset="-122"/>
                        </a:rPr>
                        <a:t>流资投资</a:t>
                      </a:r>
                    </a:p>
                  </a:txBody>
                  <a:tcPr/>
                </a:tc>
                <a:tc>
                  <a:txBody>
                    <a:bodyPr/>
                    <a:lstStyle/>
                    <a:p>
                      <a:pPr algn="ctr"/>
                      <a:r>
                        <a:rPr lang="zh-CN" altLang="en-US" b="1" dirty="0">
                          <a:latin typeface="黑体" pitchFamily="2" charset="-122"/>
                          <a:ea typeface="黑体" pitchFamily="2" charset="-122"/>
                        </a:rPr>
                        <a:t>经营净流量</a:t>
                      </a:r>
                    </a:p>
                  </a:txBody>
                  <a:tcPr/>
                </a:tc>
                <a:tc>
                  <a:txBody>
                    <a:bodyPr/>
                    <a:lstStyle/>
                    <a:p>
                      <a:pPr algn="ctr"/>
                      <a:r>
                        <a:rPr lang="zh-CN" altLang="en-US" b="1" dirty="0">
                          <a:latin typeface="黑体" pitchFamily="2" charset="-122"/>
                          <a:ea typeface="黑体" pitchFamily="2" charset="-122"/>
                        </a:rPr>
                        <a:t>残值收入</a:t>
                      </a:r>
                    </a:p>
                  </a:txBody>
                  <a:tcPr/>
                </a:tc>
                <a:tc>
                  <a:txBody>
                    <a:bodyPr/>
                    <a:lstStyle/>
                    <a:p>
                      <a:pPr algn="ctr"/>
                      <a:r>
                        <a:rPr lang="zh-CN" altLang="en-US" b="1" dirty="0">
                          <a:latin typeface="黑体" pitchFamily="2" charset="-122"/>
                          <a:ea typeface="黑体" pitchFamily="2" charset="-122"/>
                        </a:rPr>
                        <a:t>回收流资</a:t>
                      </a:r>
                    </a:p>
                  </a:txBody>
                  <a:tcPr/>
                </a:tc>
                <a:extLst>
                  <a:ext uri="{0D108BD9-81ED-4DB2-BD59-A6C34878D82A}">
                    <a16:rowId xmlns:a16="http://schemas.microsoft.com/office/drawing/2014/main" val="10000"/>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1</a:t>
                      </a:r>
                      <a:r>
                        <a:rPr lang="zh-CN" altLang="en-US" b="1" dirty="0">
                          <a:latin typeface="黑体" pitchFamily="2" charset="-122"/>
                          <a:ea typeface="黑体" pitchFamily="2" charset="-122"/>
                        </a:rPr>
                        <a:t>年初</a:t>
                      </a:r>
                    </a:p>
                  </a:txBody>
                  <a:tcPr/>
                </a:tc>
                <a:tc>
                  <a:txBody>
                    <a:bodyPr/>
                    <a:lstStyle/>
                    <a:p>
                      <a:pPr algn="ctr"/>
                      <a:r>
                        <a:rPr lang="zh-CN" altLang="en-US" b="1" dirty="0">
                          <a:latin typeface="黑体" pitchFamily="2" charset="-122"/>
                          <a:ea typeface="黑体" pitchFamily="2" charset="-122"/>
                        </a:rPr>
                        <a:t>（</a:t>
                      </a:r>
                      <a:r>
                        <a:rPr lang="en-US" altLang="zh-CN" b="1" dirty="0">
                          <a:latin typeface="黑体" pitchFamily="2" charset="-122"/>
                          <a:ea typeface="黑体" pitchFamily="2" charset="-122"/>
                        </a:rPr>
                        <a:t>220</a:t>
                      </a:r>
                      <a:r>
                        <a:rPr lang="zh-CN" altLang="en-US" b="1" dirty="0">
                          <a:latin typeface="黑体" pitchFamily="2" charset="-122"/>
                          <a:ea typeface="黑体" pitchFamily="2" charset="-122"/>
                        </a:rPr>
                        <a:t>）</a:t>
                      </a: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1"/>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1</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r>
                        <a:rPr lang="zh-CN" altLang="en-US" b="1" dirty="0">
                          <a:latin typeface="黑体" pitchFamily="2" charset="-122"/>
                          <a:ea typeface="黑体" pitchFamily="2" charset="-122"/>
                        </a:rPr>
                        <a:t>（</a:t>
                      </a:r>
                      <a:r>
                        <a:rPr lang="en-US" altLang="zh-CN" b="1" dirty="0">
                          <a:latin typeface="黑体" pitchFamily="2" charset="-122"/>
                          <a:ea typeface="黑体" pitchFamily="2" charset="-122"/>
                        </a:rPr>
                        <a:t>8</a:t>
                      </a:r>
                      <a:r>
                        <a:rPr lang="zh-CN" altLang="en-US" b="1" dirty="0">
                          <a:latin typeface="黑体" pitchFamily="2" charset="-122"/>
                          <a:ea typeface="黑体" pitchFamily="2" charset="-122"/>
                        </a:rPr>
                        <a:t>）</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2"/>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2</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77.25</a:t>
                      </a: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3"/>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3</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76.5</a:t>
                      </a: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4"/>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4</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75.75</a:t>
                      </a: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5"/>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5</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75</a:t>
                      </a: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6"/>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6</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74.25</a:t>
                      </a: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7"/>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7</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72.75</a:t>
                      </a: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8"/>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8</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72.75</a:t>
                      </a: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9"/>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9</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72.75</a:t>
                      </a: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10"/>
                  </a:ext>
                </a:extLst>
              </a:tr>
              <a:tr h="40504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10</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72.75</a:t>
                      </a: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11"/>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11</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72.75</a:t>
                      </a:r>
                      <a:endParaRPr lang="zh-CN" altLang="en-US" b="1" dirty="0">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10</a:t>
                      </a:r>
                      <a:endParaRPr lang="zh-CN" altLang="en-US" b="1" dirty="0">
                        <a:latin typeface="黑体" pitchFamily="2" charset="-122"/>
                        <a:ea typeface="黑体" pitchFamily="2" charset="-122"/>
                      </a:endParaRPr>
                    </a:p>
                  </a:txBody>
                  <a:tcPr/>
                </a:tc>
                <a:tc>
                  <a:txBody>
                    <a:bodyPr/>
                    <a:lstStyle/>
                    <a:p>
                      <a:pPr algn="ctr"/>
                      <a:r>
                        <a:rPr lang="en-US" altLang="zh-CN" b="1" dirty="0">
                          <a:latin typeface="黑体" pitchFamily="2" charset="-122"/>
                          <a:ea typeface="黑体" pitchFamily="2" charset="-122"/>
                        </a:rPr>
                        <a:t>8</a:t>
                      </a: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12"/>
                  </a:ext>
                </a:extLst>
              </a:tr>
            </a:tbl>
          </a:graphicData>
        </a:graphic>
      </p:graphicFrame>
      <p:grpSp>
        <p:nvGrpSpPr>
          <p:cNvPr id="9" name="组合 8"/>
          <p:cNvGrpSpPr/>
          <p:nvPr/>
        </p:nvGrpSpPr>
        <p:grpSpPr>
          <a:xfrm>
            <a:off x="191345" y="92845"/>
            <a:ext cx="5616624" cy="613803"/>
            <a:chOff x="1271464" y="2420888"/>
            <a:chExt cx="4392488" cy="613803"/>
          </a:xfrm>
        </p:grpSpPr>
        <p:sp>
          <p:nvSpPr>
            <p:cNvPr id="13"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13"/>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现金流量分析</a:t>
              </a:r>
            </a:p>
          </p:txBody>
        </p:sp>
      </p:grpSp>
      <p:grpSp>
        <p:nvGrpSpPr>
          <p:cNvPr id="15" name="组合 14"/>
          <p:cNvGrpSpPr>
            <a:grpSpLocks/>
          </p:cNvGrpSpPr>
          <p:nvPr/>
        </p:nvGrpSpPr>
        <p:grpSpPr bwMode="auto">
          <a:xfrm>
            <a:off x="47328" y="807095"/>
            <a:ext cx="4331254" cy="822325"/>
            <a:chOff x="11113" y="950913"/>
            <a:chExt cx="5445943" cy="822325"/>
          </a:xfrm>
        </p:grpSpPr>
        <p:pic>
          <p:nvPicPr>
            <p:cNvPr id="16"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二、现金流量的计算</a:t>
              </a:r>
            </a:p>
          </p:txBody>
        </p:sp>
      </p:grpSp>
    </p:spTree>
    <p:extLst>
      <p:ext uri="{BB962C8B-B14F-4D97-AF65-F5344CB8AC3E}">
        <p14:creationId xmlns:p14="http://schemas.microsoft.com/office/powerpoint/2010/main" val="1845963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6"/>
          <p:cNvGrpSpPr/>
          <p:nvPr/>
        </p:nvGrpSpPr>
        <p:grpSpPr bwMode="auto">
          <a:xfrm>
            <a:off x="1576755" y="2852738"/>
            <a:ext cx="9216292" cy="3097212"/>
            <a:chOff x="704528" y="2636912"/>
            <a:chExt cx="7488832" cy="3096344"/>
          </a:xfrm>
        </p:grpSpPr>
        <p:sp>
          <p:nvSpPr>
            <p:cNvPr id="16" name="流程图: 过程 15"/>
            <p:cNvSpPr/>
            <p:nvPr/>
          </p:nvSpPr>
          <p:spPr>
            <a:xfrm>
              <a:off x="704528" y="2636912"/>
              <a:ext cx="7488832" cy="3096344"/>
            </a:xfrm>
            <a:prstGeom prst="flowChartProcess">
              <a:avLst/>
            </a:prstGeom>
            <a:solidFill>
              <a:schemeClr val="bg1"/>
            </a:solidFill>
            <a:ln>
              <a:solidFill>
                <a:srgbClr val="FFC000"/>
              </a:solidFill>
            </a:ln>
            <a:scene3d>
              <a:camera prst="orthographicFront"/>
              <a:lightRig rig="threePt" dir="t"/>
            </a:scene3d>
            <a:sp3d>
              <a:bevelT w="114300" prst="hardEdge"/>
              <a:bevelB w="114300" prst="hardEdg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mn-ea"/>
              </a:endParaRPr>
            </a:p>
          </p:txBody>
        </p:sp>
        <p:sp>
          <p:nvSpPr>
            <p:cNvPr id="21515" name="TextBox 10"/>
            <p:cNvSpPr txBox="1">
              <a:spLocks noChangeArrowheads="1"/>
            </p:cNvSpPr>
            <p:nvPr/>
          </p:nvSpPr>
          <p:spPr bwMode="auto">
            <a:xfrm>
              <a:off x="848544" y="2681044"/>
              <a:ext cx="6984776"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nSpc>
                  <a:spcPct val="150000"/>
                </a:lnSpc>
              </a:pPr>
              <a:r>
                <a:rPr lang="zh-CN" altLang="en-US" sz="2200">
                  <a:latin typeface="+mn-ea"/>
                  <a:ea typeface="+mn-ea"/>
                  <a:cs typeface="Times New Roman" panose="02020603050405020304" pitchFamily="18" charset="0"/>
                </a:rPr>
                <a:t>一般地，投资回收期越短，风险越小，投资效果越好。</a:t>
              </a:r>
            </a:p>
            <a:p>
              <a:pPr>
                <a:lnSpc>
                  <a:spcPct val="150000"/>
                </a:lnSpc>
              </a:pPr>
              <a:r>
                <a:rPr lang="zh-CN" altLang="en-US" sz="2200">
                  <a:latin typeface="+mn-ea"/>
                  <a:ea typeface="+mn-ea"/>
                  <a:cs typeface="Times New Roman" panose="02020603050405020304" pitchFamily="18" charset="0"/>
                </a:rPr>
                <a:t>回收期</a:t>
              </a:r>
              <a:r>
                <a:rPr lang="en-US" altLang="zh-CN" sz="2200" i="1">
                  <a:latin typeface="+mn-ea"/>
                  <a:ea typeface="+mn-ea"/>
                  <a:cs typeface="Times New Roman" panose="02020603050405020304" pitchFamily="18" charset="0"/>
                </a:rPr>
                <a:t>PP</a:t>
              </a:r>
              <a:r>
                <a:rPr lang="zh-CN" altLang="en-US" sz="2200">
                  <a:latin typeface="+mn-ea"/>
                  <a:ea typeface="+mn-ea"/>
                  <a:cs typeface="Times New Roman" panose="02020603050405020304" pitchFamily="18" charset="0"/>
                </a:rPr>
                <a:t>由下式确定：</a:t>
              </a:r>
            </a:p>
          </p:txBody>
        </p:sp>
        <p:pic>
          <p:nvPicPr>
            <p:cNvPr id="2151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68824" y="3933056"/>
              <a:ext cx="1728192" cy="873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7" name="TextBox 13"/>
            <p:cNvSpPr txBox="1">
              <a:spLocks noChangeArrowheads="1"/>
            </p:cNvSpPr>
            <p:nvPr/>
          </p:nvSpPr>
          <p:spPr bwMode="auto">
            <a:xfrm>
              <a:off x="848544" y="5157192"/>
              <a:ext cx="626469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r>
                <a:rPr lang="zh-CN" altLang="en-US" sz="2200" dirty="0">
                  <a:latin typeface="+mn-ea"/>
                  <a:ea typeface="+mn-ea"/>
                  <a:cs typeface="Times New Roman" panose="02020603050405020304" pitchFamily="18" charset="0"/>
                </a:rPr>
                <a:t>式中：</a:t>
              </a:r>
              <a:r>
                <a:rPr lang="en-US" altLang="zh-CN" sz="2200" i="1" dirty="0" err="1">
                  <a:latin typeface="+mn-ea"/>
                  <a:ea typeface="+mn-ea"/>
                  <a:cs typeface="Times New Roman" panose="02020603050405020304" pitchFamily="18" charset="0"/>
                </a:rPr>
                <a:t>NCF</a:t>
              </a:r>
              <a:r>
                <a:rPr lang="en-US" altLang="zh-CN" sz="2200" i="1" baseline="-25000" dirty="0" err="1">
                  <a:latin typeface="+mn-ea"/>
                  <a:ea typeface="+mn-ea"/>
                  <a:cs typeface="Times New Roman" panose="02020603050405020304" pitchFamily="18" charset="0"/>
                </a:rPr>
                <a:t>t</a:t>
              </a:r>
              <a:r>
                <a:rPr lang="zh-CN" altLang="en-US" sz="2200" dirty="0">
                  <a:latin typeface="+mn-ea"/>
                  <a:ea typeface="+mn-ea"/>
                  <a:cs typeface="Times New Roman" panose="02020603050405020304" pitchFamily="18" charset="0"/>
                </a:rPr>
                <a:t>为第</a:t>
              </a:r>
              <a:r>
                <a:rPr lang="en-US" altLang="zh-CN" sz="2200" i="1" dirty="0">
                  <a:latin typeface="+mn-ea"/>
                  <a:ea typeface="+mn-ea"/>
                  <a:cs typeface="Times New Roman" panose="02020603050405020304" pitchFamily="18" charset="0"/>
                </a:rPr>
                <a:t>t </a:t>
              </a:r>
              <a:r>
                <a:rPr lang="zh-CN" altLang="en-US" sz="2200" dirty="0">
                  <a:latin typeface="+mn-ea"/>
                  <a:ea typeface="+mn-ea"/>
                  <a:cs typeface="Times New Roman" panose="02020603050405020304" pitchFamily="18" charset="0"/>
                </a:rPr>
                <a:t>年净现金流量；</a:t>
              </a:r>
              <a:r>
                <a:rPr lang="en-US" altLang="zh-CN" sz="2200" i="1" dirty="0">
                  <a:latin typeface="+mn-ea"/>
                  <a:ea typeface="+mn-ea"/>
                  <a:cs typeface="Times New Roman" panose="02020603050405020304" pitchFamily="18" charset="0"/>
                </a:rPr>
                <a:t>C </a:t>
              </a:r>
              <a:r>
                <a:rPr lang="zh-CN" altLang="en-US" sz="2200" dirty="0">
                  <a:latin typeface="+mn-ea"/>
                  <a:ea typeface="+mn-ea"/>
                  <a:cs typeface="Times New Roman" panose="02020603050405020304" pitchFamily="18" charset="0"/>
                </a:rPr>
                <a:t>为初始投资。</a:t>
              </a:r>
            </a:p>
          </p:txBody>
        </p:sp>
      </p:grpSp>
      <p:grpSp>
        <p:nvGrpSpPr>
          <p:cNvPr id="21" name="组合 8"/>
          <p:cNvGrpSpPr/>
          <p:nvPr/>
        </p:nvGrpSpPr>
        <p:grpSpPr bwMode="auto">
          <a:xfrm>
            <a:off x="336062" y="1772816"/>
            <a:ext cx="3455682" cy="503237"/>
            <a:chOff x="416496" y="1196752"/>
            <a:chExt cx="2144688" cy="504056"/>
          </a:xfrm>
        </p:grpSpPr>
        <p:sp>
          <p:nvSpPr>
            <p:cNvPr id="22" name="矩形 21"/>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TextBox 7"/>
            <p:cNvSpPr txBox="1">
              <a:spLocks noChangeArrowheads="1"/>
            </p:cNvSpPr>
            <p:nvPr/>
          </p:nvSpPr>
          <p:spPr bwMode="auto">
            <a:xfrm>
              <a:off x="427785" y="1196752"/>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1.</a:t>
              </a:r>
              <a:r>
                <a:rPr lang="zh-CN" altLang="en-US" sz="2400" dirty="0">
                  <a:solidFill>
                    <a:schemeClr val="bg1"/>
                  </a:solidFill>
                  <a:latin typeface="黑体" panose="02010609060101010101" pitchFamily="2" charset="-122"/>
                  <a:ea typeface="黑体" panose="02010609060101010101" pitchFamily="2" charset="-122"/>
                </a:rPr>
                <a:t>回收期法</a:t>
              </a:r>
            </a:p>
          </p:txBody>
        </p:sp>
      </p:grpSp>
      <p:grpSp>
        <p:nvGrpSpPr>
          <p:cNvPr id="18" name="组合 17"/>
          <p:cNvGrpSpPr/>
          <p:nvPr/>
        </p:nvGrpSpPr>
        <p:grpSpPr bwMode="auto">
          <a:xfrm>
            <a:off x="47327" y="807095"/>
            <a:ext cx="5591069" cy="822325"/>
            <a:chOff x="11113" y="950913"/>
            <a:chExt cx="5445943" cy="822325"/>
          </a:xfrm>
        </p:grpSpPr>
        <p:pic>
          <p:nvPicPr>
            <p:cNvPr id="24"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Times New Roman" panose="02020603050405020304" pitchFamily="18" charset="0"/>
                </a:rPr>
                <a:t>一、非贴现的投资决策分析方法</a:t>
              </a:r>
            </a:p>
          </p:txBody>
        </p:sp>
      </p:grpSp>
      <p:grpSp>
        <p:nvGrpSpPr>
          <p:cNvPr id="26" name="组合 25"/>
          <p:cNvGrpSpPr/>
          <p:nvPr/>
        </p:nvGrpSpPr>
        <p:grpSpPr>
          <a:xfrm>
            <a:off x="191345" y="92845"/>
            <a:ext cx="5616624" cy="613803"/>
            <a:chOff x="1271464" y="2420888"/>
            <a:chExt cx="4392488" cy="613803"/>
          </a:xfrm>
        </p:grpSpPr>
        <p:sp>
          <p:nvSpPr>
            <p:cNvPr id="27" name="矩形 2"/>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8" name="TextBox 27"/>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投资决策评价指标</a:t>
              </a:r>
            </a:p>
          </p:txBody>
        </p:sp>
      </p:grpSp>
    </p:spTree>
    <p:extLst>
      <p:ext uri="{BB962C8B-B14F-4D97-AF65-F5344CB8AC3E}">
        <p14:creationId xmlns:p14="http://schemas.microsoft.com/office/powerpoint/2010/main" val="3829659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4"/>
          <p:cNvGrpSpPr/>
          <p:nvPr/>
        </p:nvGrpSpPr>
        <p:grpSpPr bwMode="auto">
          <a:xfrm>
            <a:off x="458591" y="2492376"/>
            <a:ext cx="11254033" cy="3744913"/>
            <a:chOff x="272480" y="2492896"/>
            <a:chExt cx="9361040" cy="3744416"/>
          </a:xfrm>
        </p:grpSpPr>
        <p:sp>
          <p:nvSpPr>
            <p:cNvPr id="13" name="圆角矩形 12"/>
            <p:cNvSpPr/>
            <p:nvPr/>
          </p:nvSpPr>
          <p:spPr>
            <a:xfrm>
              <a:off x="272480" y="2492896"/>
              <a:ext cx="9361040" cy="3744416"/>
            </a:xfrm>
            <a:prstGeom prst="roundRect">
              <a:avLst/>
            </a:prstGeom>
            <a:ln>
              <a:solidFill>
                <a:schemeClr val="accent3"/>
              </a:solidFill>
            </a:ln>
            <a:effectLst>
              <a:glow rad="139700">
                <a:schemeClr val="accent2">
                  <a:satMod val="175000"/>
                  <a:alpha val="40000"/>
                </a:schemeClr>
              </a:glow>
              <a:outerShdw blurRad="50800" dist="38100" dir="18900000" algn="bl" rotWithShape="0">
                <a:prstClr val="black">
                  <a:alpha val="40000"/>
                </a:prstClr>
              </a:outerShdw>
            </a:effectLst>
            <a:scene3d>
              <a:camera prst="orthographicFront"/>
              <a:lightRig rig="threePt" dir="t"/>
            </a:scene3d>
            <a:sp3d>
              <a:bevelT prst="convex"/>
            </a:sp3d>
          </p:spPr>
          <p:style>
            <a:lnRef idx="2">
              <a:schemeClr val="accent1">
                <a:shade val="50000"/>
              </a:schemeClr>
            </a:lnRef>
            <a:fillRef idx="1001">
              <a:schemeClr val="lt1"/>
            </a:fillRef>
            <a:effectRef idx="0">
              <a:schemeClr val="accent1"/>
            </a:effectRef>
            <a:fontRef idx="minor">
              <a:schemeClr val="lt1"/>
            </a:fontRef>
          </p:style>
          <p:txBody>
            <a:bodyPr anchor="ctr"/>
            <a:lstStyle/>
            <a:p>
              <a:pPr algn="ctr">
                <a:defRPr/>
              </a:pPr>
              <a:endParaRPr lang="zh-CN" altLang="en-US"/>
            </a:p>
          </p:txBody>
        </p:sp>
        <p:sp>
          <p:nvSpPr>
            <p:cNvPr id="22539" name="TextBox 11"/>
            <p:cNvSpPr txBox="1">
              <a:spLocks noChangeArrowheads="1"/>
            </p:cNvSpPr>
            <p:nvPr/>
          </p:nvSpPr>
          <p:spPr bwMode="auto">
            <a:xfrm>
              <a:off x="488504" y="2764515"/>
              <a:ext cx="8928992" cy="313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nSpc>
                  <a:spcPct val="150000"/>
                </a:lnSpc>
              </a:pPr>
              <a:r>
                <a:rPr lang="zh-CN" altLang="en-US" sz="2200" dirty="0">
                  <a:latin typeface="Times New Roman" panose="02020603050405020304" pitchFamily="18" charset="0"/>
                  <a:cs typeface="Times New Roman" panose="02020603050405020304" pitchFamily="18" charset="0"/>
                </a:rPr>
                <a:t>　　</a:t>
              </a:r>
              <a:r>
                <a:rPr lang="zh-CN" altLang="en-US" sz="2200" dirty="0">
                  <a:latin typeface="+mn-ea"/>
                  <a:ea typeface="+mn-ea"/>
                  <a:cs typeface="Times New Roman" panose="02020603050405020304" pitchFamily="18" charset="0"/>
                </a:rPr>
                <a:t>会计报酬率</a:t>
              </a:r>
              <a:r>
                <a:rPr lang="en-US" altLang="zh-CN" sz="2200" dirty="0">
                  <a:latin typeface="+mn-ea"/>
                  <a:ea typeface="+mn-ea"/>
                  <a:cs typeface="Times New Roman" panose="02020603050405020304" pitchFamily="18" charset="0"/>
                </a:rPr>
                <a:t>(Accounting Return Rate</a:t>
              </a:r>
              <a:r>
                <a:rPr lang="zh-CN" altLang="en-US" sz="2200" dirty="0">
                  <a:latin typeface="+mn-ea"/>
                  <a:ea typeface="+mn-ea"/>
                  <a:cs typeface="Times New Roman" panose="02020603050405020304" pitchFamily="18" charset="0"/>
                </a:rPr>
                <a:t>，</a:t>
              </a:r>
              <a:r>
                <a:rPr lang="en-US" altLang="zh-CN" sz="2200" i="1" dirty="0">
                  <a:latin typeface="+mn-ea"/>
                  <a:ea typeface="+mn-ea"/>
                  <a:cs typeface="Times New Roman" panose="02020603050405020304" pitchFamily="18" charset="0"/>
                </a:rPr>
                <a:t>ARR)</a:t>
              </a:r>
              <a:r>
                <a:rPr lang="zh-CN" altLang="en-US" sz="2200" dirty="0">
                  <a:latin typeface="+mn-ea"/>
                  <a:ea typeface="+mn-ea"/>
                  <a:cs typeface="Times New Roman" panose="02020603050405020304" pitchFamily="18" charset="0"/>
                </a:rPr>
                <a:t>又称平均投资报酬率或投资利润率，是指在投资寿命内，年均净利润与原始投资额之比。这种方法计算简便，应用范围很广，计算时使用会计报表上的数据，以及普通会计的收益和成本概念。</a:t>
              </a:r>
            </a:p>
            <a:p>
              <a:pPr>
                <a:lnSpc>
                  <a:spcPct val="150000"/>
                </a:lnSpc>
              </a:pPr>
              <a:r>
                <a:rPr lang="zh-CN" altLang="en-US" sz="2200" dirty="0">
                  <a:latin typeface="+mn-ea"/>
                  <a:ea typeface="+mn-ea"/>
                  <a:cs typeface="Times New Roman" panose="02020603050405020304" pitchFamily="18" charset="0"/>
                </a:rPr>
                <a:t>　　采用</a:t>
              </a:r>
              <a:r>
                <a:rPr lang="en-US" altLang="zh-CN" sz="2200" i="1" dirty="0">
                  <a:latin typeface="+mn-ea"/>
                  <a:ea typeface="+mn-ea"/>
                  <a:cs typeface="Times New Roman" panose="02020603050405020304" pitchFamily="18" charset="0"/>
                </a:rPr>
                <a:t>ARR </a:t>
              </a:r>
              <a:r>
                <a:rPr lang="zh-CN" altLang="en-US" sz="2200" dirty="0">
                  <a:latin typeface="+mn-ea"/>
                  <a:ea typeface="+mn-ea"/>
                  <a:cs typeface="Times New Roman" panose="02020603050405020304" pitchFamily="18" charset="0"/>
                </a:rPr>
                <a:t>进行评价时，可先确定一个预期的报酬率，再与方案的会计报酬率进行对比。会计报酬率法通常用于对投资方案进行粗略筛选的工具，在投资决策时，应与其他方法结合使用。</a:t>
              </a:r>
            </a:p>
          </p:txBody>
        </p:sp>
      </p:grpSp>
      <p:grpSp>
        <p:nvGrpSpPr>
          <p:cNvPr id="19" name="组合 8"/>
          <p:cNvGrpSpPr/>
          <p:nvPr/>
        </p:nvGrpSpPr>
        <p:grpSpPr bwMode="auto">
          <a:xfrm>
            <a:off x="336062" y="1772817"/>
            <a:ext cx="3455682" cy="830997"/>
            <a:chOff x="416496" y="1196752"/>
            <a:chExt cx="2144688" cy="832349"/>
          </a:xfrm>
        </p:grpSpPr>
        <p:sp>
          <p:nvSpPr>
            <p:cNvPr id="20" name="矩形 19"/>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TextBox 7"/>
            <p:cNvSpPr txBox="1">
              <a:spLocks noChangeArrowheads="1"/>
            </p:cNvSpPr>
            <p:nvPr/>
          </p:nvSpPr>
          <p:spPr bwMode="auto">
            <a:xfrm>
              <a:off x="427785" y="1196752"/>
              <a:ext cx="2088232" cy="832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2.</a:t>
              </a:r>
              <a:r>
                <a:rPr lang="zh-CN" altLang="en-US" sz="2400" dirty="0">
                  <a:solidFill>
                    <a:schemeClr val="bg1"/>
                  </a:solidFill>
                  <a:latin typeface="黑体" panose="02010609060101010101" pitchFamily="2" charset="-122"/>
                  <a:ea typeface="黑体" panose="02010609060101010101" pitchFamily="2" charset="-122"/>
                </a:rPr>
                <a:t>会计报酬率法</a:t>
              </a:r>
            </a:p>
            <a:p>
              <a:pPr marL="0" lvl="1" algn="ctr"/>
              <a:endParaRPr lang="zh-CN" altLang="en-US" sz="2400" dirty="0">
                <a:solidFill>
                  <a:schemeClr val="bg1"/>
                </a:solidFill>
                <a:latin typeface="黑体" panose="02010609060101010101" pitchFamily="2" charset="-122"/>
                <a:ea typeface="黑体" panose="02010609060101010101" pitchFamily="2" charset="-122"/>
              </a:endParaRPr>
            </a:p>
          </p:txBody>
        </p:sp>
      </p:grpSp>
      <p:grpSp>
        <p:nvGrpSpPr>
          <p:cNvPr id="18" name="组合 17"/>
          <p:cNvGrpSpPr/>
          <p:nvPr/>
        </p:nvGrpSpPr>
        <p:grpSpPr bwMode="auto">
          <a:xfrm>
            <a:off x="47327" y="807095"/>
            <a:ext cx="5591069" cy="822325"/>
            <a:chOff x="11113" y="950913"/>
            <a:chExt cx="5445943" cy="822325"/>
          </a:xfrm>
        </p:grpSpPr>
        <p:pic>
          <p:nvPicPr>
            <p:cNvPr id="22"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Times New Roman" panose="02020603050405020304" pitchFamily="18" charset="0"/>
                </a:rPr>
                <a:t>一、非贴现的投资决策分析方法</a:t>
              </a:r>
            </a:p>
          </p:txBody>
        </p:sp>
      </p:grpSp>
      <p:grpSp>
        <p:nvGrpSpPr>
          <p:cNvPr id="14" name="组合 13">
            <a:extLst>
              <a:ext uri="{FF2B5EF4-FFF2-40B4-BE49-F238E27FC236}">
                <a16:creationId xmlns:a16="http://schemas.microsoft.com/office/drawing/2014/main" id="{7B37661C-5E9F-406F-9DEA-6561F383D5F4}"/>
              </a:ext>
            </a:extLst>
          </p:cNvPr>
          <p:cNvGrpSpPr/>
          <p:nvPr/>
        </p:nvGrpSpPr>
        <p:grpSpPr>
          <a:xfrm>
            <a:off x="191345" y="92845"/>
            <a:ext cx="5616624" cy="613803"/>
            <a:chOff x="1271464" y="2420888"/>
            <a:chExt cx="4392488" cy="613803"/>
          </a:xfrm>
        </p:grpSpPr>
        <p:sp>
          <p:nvSpPr>
            <p:cNvPr id="15" name="矩形 2">
              <a:extLst>
                <a:ext uri="{FF2B5EF4-FFF2-40B4-BE49-F238E27FC236}">
                  <a16:creationId xmlns:a16="http://schemas.microsoft.com/office/drawing/2014/main" id="{0545F98C-6F91-414E-9187-28FCD2894A55}"/>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6" name="TextBox 27">
              <a:extLst>
                <a:ext uri="{FF2B5EF4-FFF2-40B4-BE49-F238E27FC236}">
                  <a16:creationId xmlns:a16="http://schemas.microsoft.com/office/drawing/2014/main" id="{44CB5E0F-427F-4AAB-8ACB-1FCE062145F5}"/>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投资决策评价指标</a:t>
              </a:r>
            </a:p>
          </p:txBody>
        </p:sp>
      </p:grpSp>
    </p:spTree>
    <p:extLst>
      <p:ext uri="{BB962C8B-B14F-4D97-AF65-F5344CB8AC3E}">
        <p14:creationId xmlns:p14="http://schemas.microsoft.com/office/powerpoint/2010/main" val="3430098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804793" y="1124744"/>
            <a:ext cx="10259759" cy="600164"/>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latin typeface="Times New Roman" panose="02020603050405020304" pitchFamily="18" charset="0"/>
                <a:cs typeface="Times New Roman" panose="02020603050405020304" pitchFamily="18" charset="0"/>
              </a:rPr>
              <a:t>　　东盛公司现有甲、乙两个投资方案，请用投资回收期法选出最优方案。</a:t>
            </a:r>
          </a:p>
        </p:txBody>
      </p:sp>
      <p:graphicFrame>
        <p:nvGraphicFramePr>
          <p:cNvPr id="2" name="表格 1"/>
          <p:cNvGraphicFramePr>
            <a:graphicFrameLocks noGrp="1"/>
          </p:cNvGraphicFramePr>
          <p:nvPr/>
        </p:nvGraphicFramePr>
        <p:xfrm>
          <a:off x="1415480" y="1988840"/>
          <a:ext cx="8888537" cy="2072093"/>
        </p:xfrm>
        <a:graphic>
          <a:graphicData uri="http://schemas.openxmlformats.org/drawingml/2006/table">
            <a:tbl>
              <a:tblPr firstRow="1" bandRow="1">
                <a:tableStyleId>{5C22544A-7EE6-4342-B048-85BDC9FD1C3A}</a:tableStyleId>
              </a:tblPr>
              <a:tblGrid>
                <a:gridCol w="1269791">
                  <a:extLst>
                    <a:ext uri="{9D8B030D-6E8A-4147-A177-3AD203B41FA5}">
                      <a16:colId xmlns:a16="http://schemas.microsoft.com/office/drawing/2014/main" val="20000"/>
                    </a:ext>
                  </a:extLst>
                </a:gridCol>
                <a:gridCol w="1269791">
                  <a:extLst>
                    <a:ext uri="{9D8B030D-6E8A-4147-A177-3AD203B41FA5}">
                      <a16:colId xmlns:a16="http://schemas.microsoft.com/office/drawing/2014/main" val="20001"/>
                    </a:ext>
                  </a:extLst>
                </a:gridCol>
                <a:gridCol w="1269791">
                  <a:extLst>
                    <a:ext uri="{9D8B030D-6E8A-4147-A177-3AD203B41FA5}">
                      <a16:colId xmlns:a16="http://schemas.microsoft.com/office/drawing/2014/main" val="20002"/>
                    </a:ext>
                  </a:extLst>
                </a:gridCol>
                <a:gridCol w="1269791">
                  <a:extLst>
                    <a:ext uri="{9D8B030D-6E8A-4147-A177-3AD203B41FA5}">
                      <a16:colId xmlns:a16="http://schemas.microsoft.com/office/drawing/2014/main" val="20003"/>
                    </a:ext>
                  </a:extLst>
                </a:gridCol>
                <a:gridCol w="1269791">
                  <a:extLst>
                    <a:ext uri="{9D8B030D-6E8A-4147-A177-3AD203B41FA5}">
                      <a16:colId xmlns:a16="http://schemas.microsoft.com/office/drawing/2014/main" val="20004"/>
                    </a:ext>
                  </a:extLst>
                </a:gridCol>
                <a:gridCol w="1269791">
                  <a:extLst>
                    <a:ext uri="{9D8B030D-6E8A-4147-A177-3AD203B41FA5}">
                      <a16:colId xmlns:a16="http://schemas.microsoft.com/office/drawing/2014/main" val="20005"/>
                    </a:ext>
                  </a:extLst>
                </a:gridCol>
                <a:gridCol w="1269791">
                  <a:extLst>
                    <a:ext uri="{9D8B030D-6E8A-4147-A177-3AD203B41FA5}">
                      <a16:colId xmlns:a16="http://schemas.microsoft.com/office/drawing/2014/main" val="20006"/>
                    </a:ext>
                  </a:extLst>
                </a:gridCol>
              </a:tblGrid>
              <a:tr h="498837">
                <a:tc rowSpan="2">
                  <a:txBody>
                    <a:bodyPr/>
                    <a:lstStyle/>
                    <a:p>
                      <a:pPr algn="ctr"/>
                      <a:r>
                        <a:rPr lang="zh-CN" altLang="en-US" sz="2000" b="1" dirty="0">
                          <a:latin typeface="黑体" panose="02010609060101010101" pitchFamily="2" charset="-122"/>
                          <a:ea typeface="黑体" panose="02010609060101010101" pitchFamily="2" charset="-122"/>
                        </a:rPr>
                        <a:t>方案</a:t>
                      </a:r>
                    </a:p>
                  </a:txBody>
                  <a:tcPr anchor="ctr"/>
                </a:tc>
                <a:tc rowSpan="2">
                  <a:txBody>
                    <a:bodyPr/>
                    <a:lstStyle/>
                    <a:p>
                      <a:pPr algn="ctr"/>
                      <a:r>
                        <a:rPr lang="zh-CN" altLang="en-US" sz="2000" b="1" dirty="0">
                          <a:latin typeface="黑体" panose="02010609060101010101" pitchFamily="2" charset="-122"/>
                          <a:ea typeface="黑体" panose="02010609060101010101" pitchFamily="2" charset="-122"/>
                        </a:rPr>
                        <a:t>投资额</a:t>
                      </a:r>
                    </a:p>
                  </a:txBody>
                  <a:tcPr anchor="ctr"/>
                </a:tc>
                <a:tc gridSpan="5">
                  <a:txBody>
                    <a:bodyPr/>
                    <a:lstStyle/>
                    <a:p>
                      <a:pPr algn="ctr"/>
                      <a:r>
                        <a:rPr lang="zh-CN" altLang="en-US" sz="2000" b="1" dirty="0">
                          <a:latin typeface="黑体" panose="02010609060101010101" pitchFamily="2" charset="-122"/>
                          <a:ea typeface="黑体" panose="02010609060101010101" pitchFamily="2" charset="-122"/>
                        </a:rPr>
                        <a:t>各年现金流量</a:t>
                      </a:r>
                    </a:p>
                  </a:txBody>
                  <a:tcPr anchor="ct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98837">
                <a:tc vMerge="1">
                  <a:txBody>
                    <a:bodyPr/>
                    <a:lstStyle/>
                    <a:p>
                      <a:endParaRPr lang="zh-CN"/>
                    </a:p>
                  </a:txBody>
                  <a:tcPr/>
                </a:tc>
                <a:tc vMerge="1">
                  <a:txBody>
                    <a:bodyPr/>
                    <a:lstStyle/>
                    <a:p>
                      <a:endParaRPr lang="zh-CN"/>
                    </a:p>
                  </a:txBody>
                  <a:tcP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1</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2</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3</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4</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5</a:t>
                      </a:r>
                      <a:r>
                        <a:rPr lang="zh-CN" altLang="en-US" sz="2000" b="1" dirty="0">
                          <a:latin typeface="黑体" panose="02010609060101010101" pitchFamily="2" charset="-122"/>
                          <a:ea typeface="黑体" panose="02010609060101010101" pitchFamily="2" charset="-122"/>
                        </a:rPr>
                        <a:t>年</a:t>
                      </a:r>
                    </a:p>
                  </a:txBody>
                  <a:tcPr anchor="ctr"/>
                </a:tc>
                <a:extLst>
                  <a:ext uri="{0D108BD9-81ED-4DB2-BD59-A6C34878D82A}">
                    <a16:rowId xmlns:a16="http://schemas.microsoft.com/office/drawing/2014/main" val="10001"/>
                  </a:ext>
                </a:extLst>
              </a:tr>
              <a:tr h="498837">
                <a:tc>
                  <a:txBody>
                    <a:bodyPr/>
                    <a:lstStyle/>
                    <a:p>
                      <a:pPr algn="ctr"/>
                      <a:r>
                        <a:rPr lang="zh-CN" altLang="en-US" sz="2000" b="1" dirty="0">
                          <a:latin typeface="黑体" panose="02010609060101010101" pitchFamily="2" charset="-122"/>
                          <a:ea typeface="黑体" panose="02010609060101010101" pitchFamily="2" charset="-122"/>
                        </a:rPr>
                        <a:t>甲</a:t>
                      </a:r>
                    </a:p>
                  </a:txBody>
                  <a:tcPr anchor="ctr"/>
                </a:tc>
                <a:tc>
                  <a:txBody>
                    <a:bodyPr/>
                    <a:lstStyle/>
                    <a:p>
                      <a:pPr algn="ctr"/>
                      <a:r>
                        <a:rPr lang="en-US" altLang="zh-CN" sz="2000" b="1" dirty="0">
                          <a:latin typeface="黑体" panose="02010609060101010101" pitchFamily="2" charset="-122"/>
                          <a:ea typeface="黑体" panose="02010609060101010101" pitchFamily="2" charset="-122"/>
                        </a:rPr>
                        <a:t>120 000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a:t>
                      </a:r>
                      <a:r>
                        <a:rPr lang="en-US" altLang="zh-CN" sz="2000" b="1" baseline="0" dirty="0">
                          <a:latin typeface="黑体" panose="02010609060101010101" pitchFamily="2" charset="-122"/>
                          <a:ea typeface="黑体" panose="02010609060101010101" pitchFamily="2" charset="-122"/>
                        </a:rPr>
                        <a:t> 000</a:t>
                      </a:r>
                      <a:endParaRPr lang="zh-CN" altLang="en-US" sz="2000" b="1" dirty="0">
                        <a:latin typeface="黑体" panose="02010609060101010101" pitchFamily="2" charset="-122"/>
                        <a:ea typeface="黑体" panose="02010609060101010101" pitchFamily="2" charset="-122"/>
                      </a:endParaRPr>
                    </a:p>
                  </a:txBody>
                  <a:tcPr anchor="ctr"/>
                </a:tc>
                <a:extLst>
                  <a:ext uri="{0D108BD9-81ED-4DB2-BD59-A6C34878D82A}">
                    <a16:rowId xmlns:a16="http://schemas.microsoft.com/office/drawing/2014/main" val="10002"/>
                  </a:ext>
                </a:extLst>
              </a:tr>
              <a:tr h="575582">
                <a:tc>
                  <a:txBody>
                    <a:bodyPr/>
                    <a:lstStyle/>
                    <a:p>
                      <a:pPr algn="ctr"/>
                      <a:r>
                        <a:rPr lang="zh-CN" altLang="en-US" sz="2000" b="1" dirty="0">
                          <a:latin typeface="黑体" panose="02010609060101010101" pitchFamily="2" charset="-122"/>
                          <a:ea typeface="黑体" panose="02010609060101010101" pitchFamily="2" charset="-122"/>
                        </a:rPr>
                        <a:t>乙</a:t>
                      </a:r>
                    </a:p>
                  </a:txBody>
                  <a:tcPr anchor="ctr"/>
                </a:tc>
                <a:tc>
                  <a:txBody>
                    <a:bodyPr/>
                    <a:lstStyle/>
                    <a:p>
                      <a:pPr algn="ctr"/>
                      <a:r>
                        <a:rPr lang="en-US" altLang="zh-CN" sz="2000" b="1" dirty="0">
                          <a:latin typeface="黑体" panose="02010609060101010101" pitchFamily="2" charset="-122"/>
                          <a:ea typeface="黑体" panose="02010609060101010101" pitchFamily="2" charset="-122"/>
                        </a:rPr>
                        <a:t>120 000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40 000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60 000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60 000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40 000</a:t>
                      </a:r>
                      <a:endParaRPr lang="zh-CN" altLang="en-US" sz="2000" b="1" dirty="0">
                        <a:latin typeface="黑体" panose="02010609060101010101" pitchFamily="2" charset="-122"/>
                        <a:ea typeface="黑体" panose="02010609060101010101" pitchFamily="2" charset="-122"/>
                      </a:endParaRPr>
                    </a:p>
                  </a:txBody>
                  <a:tcPr anchor="ctr"/>
                </a:tc>
                <a:extLst>
                  <a:ext uri="{0D108BD9-81ED-4DB2-BD59-A6C34878D82A}">
                    <a16:rowId xmlns:a16="http://schemas.microsoft.com/office/drawing/2014/main" val="10003"/>
                  </a:ext>
                </a:extLst>
              </a:tr>
            </a:tbl>
          </a:graphicData>
        </a:graphic>
      </p:graphicFrame>
      <p:sp>
        <p:nvSpPr>
          <p:cNvPr id="16" name="TextBox 15"/>
          <p:cNvSpPr txBox="1"/>
          <p:nvPr/>
        </p:nvSpPr>
        <p:spPr>
          <a:xfrm>
            <a:off x="1631504" y="4548691"/>
            <a:ext cx="5832648" cy="600164"/>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latin typeface="Times New Roman" panose="02020603050405020304" pitchFamily="18" charset="0"/>
                <a:cs typeface="Times New Roman" panose="02020603050405020304" pitchFamily="18" charset="0"/>
              </a:rPr>
              <a:t>甲方案投资回收期</a:t>
            </a:r>
            <a:r>
              <a:rPr lang="en-US" sz="2200" dirty="0">
                <a:latin typeface="Times New Roman" panose="02020603050405020304" pitchFamily="18" charset="0"/>
                <a:cs typeface="Times New Roman" panose="02020603050405020304" pitchFamily="18" charset="0"/>
              </a:rPr>
              <a:t>=120 000</a:t>
            </a:r>
            <a:r>
              <a:rPr lang="en-US" altLang="zh-CN" sz="2200" dirty="0">
                <a:latin typeface="Times New Roman" panose="02020603050405020304" pitchFamily="18" charset="0"/>
                <a:cs typeface="Times New Roman" panose="02020603050405020304" pitchFamily="18" charset="0"/>
              </a:rPr>
              <a:t>/50 000=2.4</a:t>
            </a:r>
            <a:r>
              <a:rPr lang="zh-CN" altLang="en-US" sz="2200" dirty="0">
                <a:latin typeface="Times New Roman" panose="02020603050405020304" pitchFamily="18" charset="0"/>
                <a:cs typeface="Times New Roman" panose="02020603050405020304" pitchFamily="18" charset="0"/>
              </a:rPr>
              <a:t>（年）</a:t>
            </a:r>
            <a:endParaRPr lang="en-US" altLang="zh-CN" sz="2200"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1631504" y="5565140"/>
            <a:ext cx="5976664" cy="600164"/>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latin typeface="Times New Roman" panose="02020603050405020304" pitchFamily="18" charset="0"/>
                <a:cs typeface="Times New Roman" panose="02020603050405020304" pitchFamily="18" charset="0"/>
              </a:rPr>
              <a:t>乙方案投资回收期</a:t>
            </a:r>
            <a:r>
              <a:rPr lang="en-US" sz="2200" dirty="0">
                <a:latin typeface="Times New Roman" panose="02020603050405020304" pitchFamily="18" charset="0"/>
                <a:cs typeface="Times New Roman" panose="02020603050405020304" pitchFamily="18" charset="0"/>
              </a:rPr>
              <a:t>=2</a:t>
            </a:r>
            <a:r>
              <a:rPr lang="en-US" altLang="zh-CN" sz="2200" dirty="0">
                <a:latin typeface="Times New Roman" panose="02020603050405020304" pitchFamily="18" charset="0"/>
                <a:cs typeface="Times New Roman" panose="02020603050405020304" pitchFamily="18" charset="0"/>
              </a:rPr>
              <a:t>+</a:t>
            </a:r>
            <a:r>
              <a:rPr lang="en-US" sz="2200" dirty="0">
                <a:latin typeface="Times New Roman" panose="02020603050405020304" pitchFamily="18" charset="0"/>
                <a:cs typeface="Times New Roman" panose="02020603050405020304" pitchFamily="18" charset="0"/>
              </a:rPr>
              <a:t>30 000</a:t>
            </a:r>
            <a:r>
              <a:rPr lang="en-US" altLang="zh-CN" sz="2200" dirty="0">
                <a:latin typeface="Times New Roman" panose="02020603050405020304" pitchFamily="18" charset="0"/>
                <a:cs typeface="Times New Roman" panose="02020603050405020304" pitchFamily="18" charset="0"/>
              </a:rPr>
              <a:t>/60 000=2.5</a:t>
            </a:r>
            <a:r>
              <a:rPr lang="zh-CN" altLang="en-US" sz="2200" dirty="0">
                <a:latin typeface="Times New Roman" panose="02020603050405020304" pitchFamily="18" charset="0"/>
                <a:cs typeface="Times New Roman" panose="02020603050405020304" pitchFamily="18" charset="0"/>
              </a:rPr>
              <a:t>（年）</a:t>
            </a:r>
            <a:endParaRPr lang="en-US" altLang="zh-CN" sz="2200" dirty="0">
              <a:latin typeface="Times New Roman" panose="02020603050405020304" pitchFamily="18" charset="0"/>
              <a:cs typeface="Times New Roman" panose="02020603050405020304" pitchFamily="18" charset="0"/>
            </a:endParaRPr>
          </a:p>
        </p:txBody>
      </p:sp>
      <p:sp>
        <p:nvSpPr>
          <p:cNvPr id="3" name="十字星 2"/>
          <p:cNvSpPr/>
          <p:nvPr/>
        </p:nvSpPr>
        <p:spPr>
          <a:xfrm>
            <a:off x="7685890" y="4482412"/>
            <a:ext cx="792088" cy="732721"/>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a:extLst>
              <a:ext uri="{FF2B5EF4-FFF2-40B4-BE49-F238E27FC236}">
                <a16:creationId xmlns:a16="http://schemas.microsoft.com/office/drawing/2014/main" id="{6315963D-D14C-4DF8-98CC-B74A5D8CC980}"/>
              </a:ext>
            </a:extLst>
          </p:cNvPr>
          <p:cNvGrpSpPr/>
          <p:nvPr/>
        </p:nvGrpSpPr>
        <p:grpSpPr>
          <a:xfrm>
            <a:off x="191345" y="92845"/>
            <a:ext cx="5616624" cy="613803"/>
            <a:chOff x="1271464" y="2420888"/>
            <a:chExt cx="4392488" cy="613803"/>
          </a:xfrm>
        </p:grpSpPr>
        <p:sp>
          <p:nvSpPr>
            <p:cNvPr id="21" name="矩形 2">
              <a:extLst>
                <a:ext uri="{FF2B5EF4-FFF2-40B4-BE49-F238E27FC236}">
                  <a16:creationId xmlns:a16="http://schemas.microsoft.com/office/drawing/2014/main" id="{8A4A6A95-A37B-46AD-B979-34C51282F5C6}"/>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2" name="TextBox 27">
              <a:extLst>
                <a:ext uri="{FF2B5EF4-FFF2-40B4-BE49-F238E27FC236}">
                  <a16:creationId xmlns:a16="http://schemas.microsoft.com/office/drawing/2014/main" id="{EF85BA5E-C027-4404-B5AE-15FBB80310D3}"/>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投资决策评价指标</a:t>
              </a:r>
            </a:p>
          </p:txBody>
        </p:sp>
      </p:grpSp>
    </p:spTree>
    <p:extLst>
      <p:ext uri="{BB962C8B-B14F-4D97-AF65-F5344CB8AC3E}">
        <p14:creationId xmlns:p14="http://schemas.microsoft.com/office/powerpoint/2010/main" val="1737976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ssolv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amond(in)">
                                      <p:cBhvr>
                                        <p:cTn id="1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512611" y="2564905"/>
            <a:ext cx="11255404" cy="2785378"/>
          </a:xfrm>
          <a:prstGeom prst="rect">
            <a:avLst/>
          </a:prstGeom>
          <a:solidFill>
            <a:schemeClr val="bg2"/>
          </a:solidFill>
          <a:ln w="38100">
            <a:solidFill>
              <a:schemeClr val="bg2">
                <a:lumMod val="10000"/>
              </a:schemeClr>
            </a:solidFill>
          </a:ln>
          <a:scene3d>
            <a:camera prst="orthographicFront"/>
            <a:lightRig rig="threePt" dir="t"/>
          </a:scene3d>
          <a:sp3d>
            <a:bevelT prst="relaxedInset"/>
          </a:sp3d>
        </p:spPr>
        <p:txBody>
          <a:bodyPr>
            <a:spAutoFit/>
          </a:bodyPr>
          <a:lstStyle/>
          <a:p>
            <a:pPr>
              <a:lnSpc>
                <a:spcPts val="3500"/>
              </a:lnSpc>
              <a:defRPr/>
            </a:pPr>
            <a:r>
              <a:rPr lang="zh-CN" altLang="en-US" sz="2200" dirty="0">
                <a:latin typeface="Times New Roman" panose="02020603050405020304" pitchFamily="18" charset="0"/>
                <a:cs typeface="Times New Roman" panose="02020603050405020304" pitchFamily="18" charset="0"/>
              </a:rPr>
              <a:t>　　</a:t>
            </a:r>
            <a:r>
              <a:rPr lang="zh-CN" altLang="en-US" sz="2200" dirty="0">
                <a:latin typeface="+mn-ea"/>
                <a:ea typeface="+mn-ea"/>
                <a:cs typeface="Times New Roman" panose="02020603050405020304" pitchFamily="18" charset="0"/>
              </a:rPr>
              <a:t>（</a:t>
            </a:r>
            <a:r>
              <a:rPr lang="en-US" altLang="zh-CN" sz="2200" dirty="0">
                <a:latin typeface="+mn-ea"/>
                <a:ea typeface="+mn-ea"/>
                <a:cs typeface="Times New Roman" panose="02020603050405020304" pitchFamily="18" charset="0"/>
              </a:rPr>
              <a:t>1</a:t>
            </a:r>
            <a:r>
              <a:rPr lang="zh-CN" altLang="en-US" sz="2200" dirty="0">
                <a:latin typeface="+mn-ea"/>
                <a:ea typeface="+mn-ea"/>
                <a:cs typeface="Times New Roman" panose="02020603050405020304" pitchFamily="18" charset="0"/>
              </a:rPr>
              <a:t>）计算每年现金净流量。</a:t>
            </a:r>
          </a:p>
          <a:p>
            <a:pPr>
              <a:lnSpc>
                <a:spcPts val="3500"/>
              </a:lnSpc>
              <a:defRPr/>
            </a:pPr>
            <a:r>
              <a:rPr lang="zh-CN" altLang="en-US" sz="2200" dirty="0">
                <a:latin typeface="+mn-ea"/>
                <a:ea typeface="+mn-ea"/>
                <a:cs typeface="Times New Roman" panose="02020603050405020304" pitchFamily="18" charset="0"/>
              </a:rPr>
              <a:t>　　（</a:t>
            </a:r>
            <a:r>
              <a:rPr lang="en-US" altLang="zh-CN" sz="2200" dirty="0">
                <a:latin typeface="+mn-ea"/>
                <a:ea typeface="+mn-ea"/>
                <a:cs typeface="Times New Roman" panose="02020603050405020304" pitchFamily="18" charset="0"/>
              </a:rPr>
              <a:t>2</a:t>
            </a:r>
            <a:r>
              <a:rPr lang="zh-CN" altLang="en-US" sz="2200" dirty="0">
                <a:latin typeface="+mn-ea"/>
                <a:ea typeface="+mn-ea"/>
                <a:cs typeface="Times New Roman" panose="02020603050405020304" pitchFamily="18" charset="0"/>
              </a:rPr>
              <a:t>）将每年现金净流量折算成净现值。如果每年现金净流量相等，则按年金法折成现值；如果每年现金净流量不相等，则先对每年现金净流量进行贴现，然后加以合计。</a:t>
            </a:r>
          </a:p>
          <a:p>
            <a:pPr>
              <a:lnSpc>
                <a:spcPts val="3500"/>
              </a:lnSpc>
              <a:defRPr/>
            </a:pPr>
            <a:r>
              <a:rPr lang="zh-CN" altLang="en-US" sz="2200" dirty="0">
                <a:latin typeface="+mn-ea"/>
                <a:ea typeface="+mn-ea"/>
                <a:cs typeface="Times New Roman" panose="02020603050405020304" pitchFamily="18" charset="0"/>
              </a:rPr>
              <a:t>　　（</a:t>
            </a:r>
            <a:r>
              <a:rPr lang="en-US" altLang="zh-CN" sz="2200" dirty="0">
                <a:latin typeface="+mn-ea"/>
                <a:ea typeface="+mn-ea"/>
                <a:cs typeface="Times New Roman" panose="02020603050405020304" pitchFamily="18" charset="0"/>
              </a:rPr>
              <a:t>3</a:t>
            </a:r>
            <a:r>
              <a:rPr lang="zh-CN" altLang="en-US" sz="2200" dirty="0">
                <a:latin typeface="+mn-ea"/>
                <a:ea typeface="+mn-ea"/>
                <a:cs typeface="Times New Roman" panose="02020603050405020304" pitchFamily="18" charset="0"/>
              </a:rPr>
              <a:t>）利用净现值进行投资决策分析，其判断评价规则是：</a:t>
            </a:r>
            <a:r>
              <a:rPr lang="en-US" altLang="zh-CN" sz="2200" dirty="0">
                <a:latin typeface="+mn-ea"/>
                <a:ea typeface="+mn-ea"/>
                <a:cs typeface="Times New Roman" panose="02020603050405020304" pitchFamily="18" charset="0"/>
              </a:rPr>
              <a:t>(1)</a:t>
            </a:r>
            <a:r>
              <a:rPr lang="zh-CN" altLang="en-US" sz="2200" dirty="0">
                <a:latin typeface="+mn-ea"/>
                <a:ea typeface="+mn-ea"/>
                <a:cs typeface="Times New Roman" panose="02020603050405020304" pitchFamily="18" charset="0"/>
              </a:rPr>
              <a:t>对于独立方案，如果净现值为正值，说明贴现后的现金净流量大于初始投资额，则表明该投资项目可行；</a:t>
            </a:r>
            <a:r>
              <a:rPr lang="en-US" altLang="zh-CN" sz="2200" dirty="0">
                <a:latin typeface="+mn-ea"/>
                <a:ea typeface="+mn-ea"/>
                <a:cs typeface="Times New Roman" panose="02020603050405020304" pitchFamily="18" charset="0"/>
              </a:rPr>
              <a:t>(2)</a:t>
            </a:r>
            <a:r>
              <a:rPr lang="zh-CN" altLang="en-US" sz="2200" dirty="0">
                <a:latin typeface="+mn-ea"/>
                <a:ea typeface="+mn-ea"/>
                <a:cs typeface="Times New Roman" panose="02020603050405020304" pitchFamily="18" charset="0"/>
              </a:rPr>
              <a:t>对于多个净现值为正的互斥方案，应该选择净现值最大者。  </a:t>
            </a:r>
          </a:p>
        </p:txBody>
      </p:sp>
      <p:grpSp>
        <p:nvGrpSpPr>
          <p:cNvPr id="12" name="组合 11"/>
          <p:cNvGrpSpPr/>
          <p:nvPr/>
        </p:nvGrpSpPr>
        <p:grpSpPr bwMode="auto">
          <a:xfrm>
            <a:off x="47327" y="807095"/>
            <a:ext cx="5591069" cy="822325"/>
            <a:chOff x="11113" y="950913"/>
            <a:chExt cx="5445943" cy="822325"/>
          </a:xfrm>
        </p:grpSpPr>
        <p:pic>
          <p:nvPicPr>
            <p:cNvPr id="13"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Times New Roman" panose="02020603050405020304" pitchFamily="18" charset="0"/>
                </a:rPr>
                <a:t>二、贴现的投资决策分析方法</a:t>
              </a:r>
            </a:p>
          </p:txBody>
        </p:sp>
      </p:grpSp>
      <p:grpSp>
        <p:nvGrpSpPr>
          <p:cNvPr id="15" name="组合 8"/>
          <p:cNvGrpSpPr/>
          <p:nvPr/>
        </p:nvGrpSpPr>
        <p:grpSpPr bwMode="auto">
          <a:xfrm>
            <a:off x="336062" y="1772816"/>
            <a:ext cx="3455682" cy="503237"/>
            <a:chOff x="416496" y="1196752"/>
            <a:chExt cx="2144688" cy="504056"/>
          </a:xfrm>
        </p:grpSpPr>
        <p:sp>
          <p:nvSpPr>
            <p:cNvPr id="16" name="矩形 1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7"/>
            <p:cNvSpPr txBox="1">
              <a:spLocks noChangeArrowheads="1"/>
            </p:cNvSpPr>
            <p:nvPr/>
          </p:nvSpPr>
          <p:spPr bwMode="auto">
            <a:xfrm>
              <a:off x="427785" y="1196752"/>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1.</a:t>
              </a:r>
              <a:r>
                <a:rPr lang="zh-CN" altLang="en-US" sz="2400" dirty="0">
                  <a:solidFill>
                    <a:schemeClr val="bg1"/>
                  </a:solidFill>
                  <a:latin typeface="黑体" panose="02010609060101010101" pitchFamily="2" charset="-122"/>
                  <a:ea typeface="黑体" panose="02010609060101010101" pitchFamily="2" charset="-122"/>
                </a:rPr>
                <a:t>净现值法</a:t>
              </a:r>
            </a:p>
          </p:txBody>
        </p:sp>
      </p:grpSp>
      <p:grpSp>
        <p:nvGrpSpPr>
          <p:cNvPr id="21" name="组合 20">
            <a:extLst>
              <a:ext uri="{FF2B5EF4-FFF2-40B4-BE49-F238E27FC236}">
                <a16:creationId xmlns:a16="http://schemas.microsoft.com/office/drawing/2014/main" id="{9843835E-6F04-4EFE-B202-F364FF5FDD8C}"/>
              </a:ext>
            </a:extLst>
          </p:cNvPr>
          <p:cNvGrpSpPr/>
          <p:nvPr/>
        </p:nvGrpSpPr>
        <p:grpSpPr>
          <a:xfrm>
            <a:off x="191345" y="92845"/>
            <a:ext cx="5616624" cy="613803"/>
            <a:chOff x="1271464" y="2420888"/>
            <a:chExt cx="4392488" cy="613803"/>
          </a:xfrm>
        </p:grpSpPr>
        <p:sp>
          <p:nvSpPr>
            <p:cNvPr id="22" name="矩形 2">
              <a:extLst>
                <a:ext uri="{FF2B5EF4-FFF2-40B4-BE49-F238E27FC236}">
                  <a16:creationId xmlns:a16="http://schemas.microsoft.com/office/drawing/2014/main" id="{F3A50581-11D3-4841-BE5F-48C7F89485AF}"/>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4" name="TextBox 27">
              <a:extLst>
                <a:ext uri="{FF2B5EF4-FFF2-40B4-BE49-F238E27FC236}">
                  <a16:creationId xmlns:a16="http://schemas.microsoft.com/office/drawing/2014/main" id="{11944E96-177B-4811-8052-7C52DA7BDB34}"/>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投资决策评价指标</a:t>
              </a:r>
            </a:p>
          </p:txBody>
        </p:sp>
      </p:grpSp>
    </p:spTree>
    <p:extLst>
      <p:ext uri="{BB962C8B-B14F-4D97-AF65-F5344CB8AC3E}">
        <p14:creationId xmlns:p14="http://schemas.microsoft.com/office/powerpoint/2010/main" val="2579891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3"/>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D:\我的文档\PPT素材\1bb09aef47a47608269791b2.jpg"/>
          <p:cNvPicPr>
            <a:picLocks noChangeAspect="1" noChangeArrowheads="1"/>
          </p:cNvPicPr>
          <p:nvPr/>
        </p:nvPicPr>
        <p:blipFill>
          <a:blip r:embed="rId2"/>
          <a:srcRect/>
          <a:stretch>
            <a:fillRect/>
          </a:stretch>
        </p:blipFill>
        <p:spPr bwMode="auto">
          <a:xfrm flipH="1">
            <a:off x="7248128" y="2821643"/>
            <a:ext cx="4696320" cy="2861820"/>
          </a:xfrm>
          <a:prstGeom prst="roundRect">
            <a:avLst>
              <a:gd name="adj" fmla="val 16667"/>
            </a:avLst>
          </a:prstGeom>
          <a:ln w="38100">
            <a:solidFill>
              <a:schemeClr val="bg2">
                <a:lumMod val="60000"/>
                <a:lumOff val="40000"/>
              </a:schemeClr>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13" name="组合 12"/>
          <p:cNvGrpSpPr/>
          <p:nvPr/>
        </p:nvGrpSpPr>
        <p:grpSpPr bwMode="auto">
          <a:xfrm>
            <a:off x="47327" y="807095"/>
            <a:ext cx="5591069" cy="822325"/>
            <a:chOff x="11113" y="950913"/>
            <a:chExt cx="5445943" cy="822325"/>
          </a:xfrm>
        </p:grpSpPr>
        <p:pic>
          <p:nvPicPr>
            <p:cNvPr id="14"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Times New Roman" panose="02020603050405020304" pitchFamily="18" charset="0"/>
                </a:rPr>
                <a:t>二、贴现的投资决策分析方法</a:t>
              </a:r>
            </a:p>
          </p:txBody>
        </p:sp>
      </p:grpSp>
      <p:grpSp>
        <p:nvGrpSpPr>
          <p:cNvPr id="16" name="组合 8"/>
          <p:cNvGrpSpPr/>
          <p:nvPr/>
        </p:nvGrpSpPr>
        <p:grpSpPr bwMode="auto">
          <a:xfrm>
            <a:off x="336062" y="1772816"/>
            <a:ext cx="3455682" cy="503237"/>
            <a:chOff x="416496" y="1196752"/>
            <a:chExt cx="2144688" cy="504056"/>
          </a:xfrm>
        </p:grpSpPr>
        <p:sp>
          <p:nvSpPr>
            <p:cNvPr id="17" name="矩形 16"/>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TextBox 7"/>
            <p:cNvSpPr txBox="1">
              <a:spLocks noChangeArrowheads="1"/>
            </p:cNvSpPr>
            <p:nvPr/>
          </p:nvSpPr>
          <p:spPr bwMode="auto">
            <a:xfrm>
              <a:off x="427785" y="1196752"/>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2.</a:t>
              </a:r>
              <a:r>
                <a:rPr lang="zh-CN" altLang="en-US" sz="2400" dirty="0">
                  <a:solidFill>
                    <a:schemeClr val="bg1"/>
                  </a:solidFill>
                  <a:latin typeface="黑体" panose="02010609060101010101" pitchFamily="2" charset="-122"/>
                  <a:ea typeface="黑体" panose="02010609060101010101" pitchFamily="2" charset="-122"/>
                </a:rPr>
                <a:t>净现值率法</a:t>
              </a:r>
            </a:p>
          </p:txBody>
        </p:sp>
      </p:grpSp>
      <p:sp>
        <p:nvSpPr>
          <p:cNvPr id="18" name="TextBox 17"/>
          <p:cNvSpPr txBox="1"/>
          <p:nvPr/>
        </p:nvSpPr>
        <p:spPr>
          <a:xfrm>
            <a:off x="526232" y="2898085"/>
            <a:ext cx="6531023" cy="2785378"/>
          </a:xfrm>
          <a:prstGeom prst="rect">
            <a:avLst/>
          </a:prstGeom>
          <a:solidFill>
            <a:schemeClr val="bg2"/>
          </a:solidFill>
          <a:ln w="38100">
            <a:solidFill>
              <a:schemeClr val="bg2">
                <a:lumMod val="10000"/>
              </a:schemeClr>
            </a:solidFill>
          </a:ln>
          <a:scene3d>
            <a:camera prst="orthographicFront"/>
            <a:lightRig rig="threePt" dir="t"/>
          </a:scene3d>
          <a:sp3d>
            <a:bevelT prst="relaxedInset"/>
          </a:sp3d>
        </p:spPr>
        <p:txBody>
          <a:bodyPr wrap="square">
            <a:spAutoFit/>
          </a:bodyPr>
          <a:lstStyle/>
          <a:p>
            <a:pPr>
              <a:lnSpc>
                <a:spcPts val="3500"/>
              </a:lnSpc>
              <a:defRPr/>
            </a:pPr>
            <a:r>
              <a:rPr lang="zh-CN" altLang="en-US" sz="2200" dirty="0">
                <a:latin typeface="Times New Roman" panose="02020603050405020304" pitchFamily="18" charset="0"/>
                <a:cs typeface="Times New Roman" panose="02020603050405020304" pitchFamily="18" charset="0"/>
              </a:rPr>
              <a:t>　　</a:t>
            </a:r>
            <a:r>
              <a:rPr lang="zh-CN" altLang="en-US" sz="2200" dirty="0">
                <a:latin typeface="+mn-ea"/>
                <a:ea typeface="+mn-ea"/>
                <a:cs typeface="Times New Roman" panose="02020603050405020304" pitchFamily="18" charset="0"/>
              </a:rPr>
              <a:t>又称获利指数法，是指投资项目未来净现金流量总现值与初始投资之比，现值指数法就是根据投资方案的现值指数来评价方案是否可行的决策分析方法。</a:t>
            </a:r>
          </a:p>
          <a:p>
            <a:pPr>
              <a:lnSpc>
                <a:spcPts val="3500"/>
              </a:lnSpc>
              <a:defRPr/>
            </a:pPr>
            <a:r>
              <a:rPr lang="zh-CN" altLang="en-US" sz="2200" dirty="0">
                <a:latin typeface="+mn-ea"/>
                <a:ea typeface="+mn-ea"/>
                <a:cs typeface="Times New Roman" panose="02020603050405020304" pitchFamily="18" charset="0"/>
              </a:rPr>
              <a:t>       当有多个互斥项目并存时，选取现值指数最大的项目，其计算步骤同净现值法。</a:t>
            </a:r>
          </a:p>
        </p:txBody>
      </p:sp>
      <p:grpSp>
        <p:nvGrpSpPr>
          <p:cNvPr id="23" name="组合 22">
            <a:extLst>
              <a:ext uri="{FF2B5EF4-FFF2-40B4-BE49-F238E27FC236}">
                <a16:creationId xmlns:a16="http://schemas.microsoft.com/office/drawing/2014/main" id="{59161678-C6AF-48B8-AD6A-76116355FB12}"/>
              </a:ext>
            </a:extLst>
          </p:cNvPr>
          <p:cNvGrpSpPr/>
          <p:nvPr/>
        </p:nvGrpSpPr>
        <p:grpSpPr>
          <a:xfrm>
            <a:off x="191345" y="92845"/>
            <a:ext cx="5616624" cy="613803"/>
            <a:chOff x="1271464" y="2420888"/>
            <a:chExt cx="4392488" cy="613803"/>
          </a:xfrm>
        </p:grpSpPr>
        <p:sp>
          <p:nvSpPr>
            <p:cNvPr id="24" name="矩形 2">
              <a:extLst>
                <a:ext uri="{FF2B5EF4-FFF2-40B4-BE49-F238E27FC236}">
                  <a16:creationId xmlns:a16="http://schemas.microsoft.com/office/drawing/2014/main" id="{994C476C-026C-4F88-8C19-974E6A84D48B}"/>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5" name="TextBox 27">
              <a:extLst>
                <a:ext uri="{FF2B5EF4-FFF2-40B4-BE49-F238E27FC236}">
                  <a16:creationId xmlns:a16="http://schemas.microsoft.com/office/drawing/2014/main" id="{D4F09200-484E-43E4-8034-C6C696CD3440}"/>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投资决策评价指标</a:t>
              </a:r>
            </a:p>
          </p:txBody>
        </p:sp>
      </p:grpSp>
    </p:spTree>
    <p:extLst>
      <p:ext uri="{BB962C8B-B14F-4D97-AF65-F5344CB8AC3E}">
        <p14:creationId xmlns:p14="http://schemas.microsoft.com/office/powerpoint/2010/main" val="129579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plus(in)">
                                      <p:cBhvr>
                                        <p:cTn id="7" dur="2000"/>
                                        <p:tgtEl>
                                          <p:spTgt spid="66562"/>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2500"/>
                            </p:stCondLst>
                            <p:childTnLst>
                              <p:par>
                                <p:cTn id="13" presetID="50" presetClass="entr" presetSubtype="0" decel="10000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1000" fill="hold"/>
                                        <p:tgtEl>
                                          <p:spTgt spid="18"/>
                                        </p:tgtEl>
                                        <p:attrNameLst>
                                          <p:attrName>ppt_w</p:attrName>
                                        </p:attrNameLst>
                                      </p:cBhvr>
                                      <p:tavLst>
                                        <p:tav tm="0">
                                          <p:val>
                                            <p:strVal val="#ppt_w+.3"/>
                                          </p:val>
                                        </p:tav>
                                        <p:tav tm="100000">
                                          <p:val>
                                            <p:strVal val="#ppt_w"/>
                                          </p:val>
                                        </p:tav>
                                      </p:tavLst>
                                    </p:anim>
                                    <p:anim calcmode="lin" valueType="num">
                                      <p:cBhvr>
                                        <p:cTn id="16" dur="1000" fill="hold"/>
                                        <p:tgtEl>
                                          <p:spTgt spid="18"/>
                                        </p:tgtEl>
                                        <p:attrNameLst>
                                          <p:attrName>ppt_h</p:attrName>
                                        </p:attrNameLst>
                                      </p:cBhvr>
                                      <p:tavLst>
                                        <p:tav tm="0">
                                          <p:val>
                                            <p:strVal val="#ppt_h"/>
                                          </p:val>
                                        </p:tav>
                                        <p:tav tm="100000">
                                          <p:val>
                                            <p:strVal val="#ppt_h"/>
                                          </p:val>
                                        </p:tav>
                                      </p:tavLst>
                                    </p:anim>
                                    <p:animEffect transition="in" filter="fade">
                                      <p:cBhvr>
                                        <p:cTn id="1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D:\我的文档\PPT素材\1bb09aef47a47608269791b2.jpg"/>
          <p:cNvPicPr>
            <a:picLocks noChangeAspect="1" noChangeArrowheads="1"/>
          </p:cNvPicPr>
          <p:nvPr/>
        </p:nvPicPr>
        <p:blipFill>
          <a:blip r:embed="rId2"/>
          <a:srcRect/>
          <a:stretch>
            <a:fillRect/>
          </a:stretch>
        </p:blipFill>
        <p:spPr bwMode="auto">
          <a:xfrm flipH="1">
            <a:off x="7201969" y="2852936"/>
            <a:ext cx="4726679" cy="2880320"/>
          </a:xfrm>
          <a:prstGeom prst="roundRect">
            <a:avLst>
              <a:gd name="adj" fmla="val 16667"/>
            </a:avLst>
          </a:prstGeom>
          <a:ln w="38100">
            <a:solidFill>
              <a:schemeClr val="bg2">
                <a:lumMod val="60000"/>
                <a:lumOff val="40000"/>
              </a:schemeClr>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13" name="组合 12"/>
          <p:cNvGrpSpPr/>
          <p:nvPr/>
        </p:nvGrpSpPr>
        <p:grpSpPr bwMode="auto">
          <a:xfrm>
            <a:off x="47327" y="807095"/>
            <a:ext cx="5591069" cy="822325"/>
            <a:chOff x="11113" y="950913"/>
            <a:chExt cx="5445943" cy="822325"/>
          </a:xfrm>
        </p:grpSpPr>
        <p:pic>
          <p:nvPicPr>
            <p:cNvPr id="14"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Times New Roman" panose="02020603050405020304" pitchFamily="18" charset="0"/>
                </a:rPr>
                <a:t>二、贴现的投资决策分析方法</a:t>
              </a:r>
            </a:p>
          </p:txBody>
        </p:sp>
      </p:grpSp>
      <p:grpSp>
        <p:nvGrpSpPr>
          <p:cNvPr id="16" name="组合 8"/>
          <p:cNvGrpSpPr/>
          <p:nvPr/>
        </p:nvGrpSpPr>
        <p:grpSpPr bwMode="auto">
          <a:xfrm>
            <a:off x="336062" y="1772816"/>
            <a:ext cx="3455682" cy="503237"/>
            <a:chOff x="416496" y="1196752"/>
            <a:chExt cx="2144688" cy="504056"/>
          </a:xfrm>
        </p:grpSpPr>
        <p:sp>
          <p:nvSpPr>
            <p:cNvPr id="17" name="矩形 16"/>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TextBox 7"/>
            <p:cNvSpPr txBox="1">
              <a:spLocks noChangeArrowheads="1"/>
            </p:cNvSpPr>
            <p:nvPr/>
          </p:nvSpPr>
          <p:spPr bwMode="auto">
            <a:xfrm>
              <a:off x="427785" y="1196752"/>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3.</a:t>
              </a:r>
              <a:r>
                <a:rPr lang="zh-CN" altLang="en-US" sz="2400" dirty="0">
                  <a:solidFill>
                    <a:schemeClr val="bg1"/>
                  </a:solidFill>
                  <a:latin typeface="黑体" panose="02010609060101010101" pitchFamily="2" charset="-122"/>
                  <a:ea typeface="黑体" panose="02010609060101010101" pitchFamily="2" charset="-122"/>
                </a:rPr>
                <a:t>现值指数</a:t>
              </a:r>
            </a:p>
          </p:txBody>
        </p:sp>
      </p:grpSp>
      <p:sp>
        <p:nvSpPr>
          <p:cNvPr id="18" name="TextBox 17"/>
          <p:cNvSpPr txBox="1"/>
          <p:nvPr/>
        </p:nvSpPr>
        <p:spPr>
          <a:xfrm>
            <a:off x="453456" y="3573668"/>
            <a:ext cx="6531023" cy="1438855"/>
          </a:xfrm>
          <a:prstGeom prst="rect">
            <a:avLst/>
          </a:prstGeom>
          <a:solidFill>
            <a:schemeClr val="bg2"/>
          </a:solidFill>
          <a:ln w="38100">
            <a:solidFill>
              <a:schemeClr val="bg2">
                <a:lumMod val="10000"/>
              </a:schemeClr>
            </a:solidFill>
          </a:ln>
          <a:scene3d>
            <a:camera prst="orthographicFront"/>
            <a:lightRig rig="threePt" dir="t"/>
          </a:scene3d>
          <a:sp3d>
            <a:bevelT prst="relaxedInset"/>
          </a:sp3d>
        </p:spPr>
        <p:txBody>
          <a:bodyPr wrap="square">
            <a:spAutoFit/>
          </a:bodyPr>
          <a:lstStyle/>
          <a:p>
            <a:pPr>
              <a:lnSpc>
                <a:spcPts val="3500"/>
              </a:lnSpc>
              <a:defRPr/>
            </a:pPr>
            <a:r>
              <a:rPr lang="zh-CN" altLang="en-US" sz="2200" dirty="0">
                <a:latin typeface="Times New Roman" panose="02020603050405020304" pitchFamily="18" charset="0"/>
                <a:cs typeface="Times New Roman" panose="02020603050405020304" pitchFamily="18" charset="0"/>
              </a:rPr>
              <a:t>　　</a:t>
            </a:r>
            <a:r>
              <a:rPr lang="zh-CN" altLang="en-US" sz="2200" dirty="0">
                <a:latin typeface="+mn-ea"/>
                <a:ea typeface="+mn-ea"/>
                <a:cs typeface="Times New Roman" panose="02020603050405020304" pitchFamily="18" charset="0"/>
              </a:rPr>
              <a:t>是指投资项目未来净现金流入量现值与初始投资支出的现值之比。能够反映出每一元的投资给企业增加的收益。</a:t>
            </a:r>
          </a:p>
        </p:txBody>
      </p:sp>
      <p:grpSp>
        <p:nvGrpSpPr>
          <p:cNvPr id="23" name="组合 22">
            <a:extLst>
              <a:ext uri="{FF2B5EF4-FFF2-40B4-BE49-F238E27FC236}">
                <a16:creationId xmlns:a16="http://schemas.microsoft.com/office/drawing/2014/main" id="{14CFB313-AD87-4756-B8A6-E5AA2E1B2BC3}"/>
              </a:ext>
            </a:extLst>
          </p:cNvPr>
          <p:cNvGrpSpPr/>
          <p:nvPr/>
        </p:nvGrpSpPr>
        <p:grpSpPr>
          <a:xfrm>
            <a:off x="191345" y="92845"/>
            <a:ext cx="5616624" cy="613803"/>
            <a:chOff x="1271464" y="2420888"/>
            <a:chExt cx="4392488" cy="613803"/>
          </a:xfrm>
        </p:grpSpPr>
        <p:sp>
          <p:nvSpPr>
            <p:cNvPr id="24" name="矩形 2">
              <a:extLst>
                <a:ext uri="{FF2B5EF4-FFF2-40B4-BE49-F238E27FC236}">
                  <a16:creationId xmlns:a16="http://schemas.microsoft.com/office/drawing/2014/main" id="{26D5A933-68E9-4553-B63A-D4DF04C9A484}"/>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5" name="TextBox 27">
              <a:extLst>
                <a:ext uri="{FF2B5EF4-FFF2-40B4-BE49-F238E27FC236}">
                  <a16:creationId xmlns:a16="http://schemas.microsoft.com/office/drawing/2014/main" id="{D2151B5B-9870-4F72-91B0-D2D33A9BBC5C}"/>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投资决策评价指标</a:t>
              </a:r>
            </a:p>
          </p:txBody>
        </p:sp>
      </p:grpSp>
    </p:spTree>
    <p:extLst>
      <p:ext uri="{BB962C8B-B14F-4D97-AF65-F5344CB8AC3E}">
        <p14:creationId xmlns:p14="http://schemas.microsoft.com/office/powerpoint/2010/main" val="181106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plus(in)">
                                      <p:cBhvr>
                                        <p:cTn id="7" dur="2000"/>
                                        <p:tgtEl>
                                          <p:spTgt spid="66562"/>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2500"/>
                            </p:stCondLst>
                            <p:childTnLst>
                              <p:par>
                                <p:cTn id="13" presetID="50" presetClass="entr" presetSubtype="0" decel="10000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1000" fill="hold"/>
                                        <p:tgtEl>
                                          <p:spTgt spid="18"/>
                                        </p:tgtEl>
                                        <p:attrNameLst>
                                          <p:attrName>ppt_w</p:attrName>
                                        </p:attrNameLst>
                                      </p:cBhvr>
                                      <p:tavLst>
                                        <p:tav tm="0">
                                          <p:val>
                                            <p:strVal val="#ppt_w+.3"/>
                                          </p:val>
                                        </p:tav>
                                        <p:tav tm="100000">
                                          <p:val>
                                            <p:strVal val="#ppt_w"/>
                                          </p:val>
                                        </p:tav>
                                      </p:tavLst>
                                    </p:anim>
                                    <p:anim calcmode="lin" valueType="num">
                                      <p:cBhvr>
                                        <p:cTn id="16" dur="1000" fill="hold"/>
                                        <p:tgtEl>
                                          <p:spTgt spid="18"/>
                                        </p:tgtEl>
                                        <p:attrNameLst>
                                          <p:attrName>ppt_h</p:attrName>
                                        </p:attrNameLst>
                                      </p:cBhvr>
                                      <p:tavLst>
                                        <p:tav tm="0">
                                          <p:val>
                                            <p:strVal val="#ppt_h"/>
                                          </p:val>
                                        </p:tav>
                                        <p:tav tm="100000">
                                          <p:val>
                                            <p:strVal val="#ppt_h"/>
                                          </p:val>
                                        </p:tav>
                                      </p:tavLst>
                                    </p:anim>
                                    <p:animEffect transition="in" filter="fade">
                                      <p:cBhvr>
                                        <p:cTn id="1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3"/>
          <p:cNvGrpSpPr/>
          <p:nvPr/>
        </p:nvGrpSpPr>
        <p:grpSpPr bwMode="auto">
          <a:xfrm>
            <a:off x="3866677" y="260648"/>
            <a:ext cx="10655196" cy="4536350"/>
            <a:chOff x="3918194" y="312206"/>
            <a:chExt cx="8656686" cy="4537157"/>
          </a:xfrm>
        </p:grpSpPr>
        <p:sp>
          <p:nvSpPr>
            <p:cNvPr id="20489" name="TextBox 10"/>
            <p:cNvSpPr txBox="1">
              <a:spLocks noChangeArrowheads="1"/>
            </p:cNvSpPr>
            <p:nvPr/>
          </p:nvSpPr>
          <p:spPr bwMode="auto">
            <a:xfrm>
              <a:off x="4581992" y="312206"/>
              <a:ext cx="7992888" cy="600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nSpc>
                  <a:spcPct val="150000"/>
                </a:lnSpc>
              </a:pPr>
              <a:r>
                <a:rPr lang="zh-CN" altLang="en-US" sz="2200" dirty="0">
                  <a:latin typeface="+mn-ea"/>
                  <a:ea typeface="+mn-ea"/>
                  <a:cs typeface="Times New Roman" panose="02020603050405020304" pitchFamily="18" charset="0"/>
                </a:rPr>
                <a:t>　　</a:t>
              </a:r>
            </a:p>
          </p:txBody>
        </p:sp>
        <p:pic>
          <p:nvPicPr>
            <p:cNvPr id="2049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18194" y="3985267"/>
              <a:ext cx="2571713"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 name="组合 15"/>
          <p:cNvGrpSpPr/>
          <p:nvPr/>
        </p:nvGrpSpPr>
        <p:grpSpPr bwMode="auto">
          <a:xfrm>
            <a:off x="47327" y="807095"/>
            <a:ext cx="5591069" cy="822325"/>
            <a:chOff x="11113" y="950913"/>
            <a:chExt cx="5445943" cy="822325"/>
          </a:xfrm>
        </p:grpSpPr>
        <p:pic>
          <p:nvPicPr>
            <p:cNvPr id="17"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Times New Roman" panose="02020603050405020304" pitchFamily="18" charset="0"/>
                </a:rPr>
                <a:t>二、贴现的投资决策分析方法</a:t>
              </a:r>
            </a:p>
          </p:txBody>
        </p:sp>
      </p:grpSp>
      <p:grpSp>
        <p:nvGrpSpPr>
          <p:cNvPr id="20" name="组合 8"/>
          <p:cNvGrpSpPr/>
          <p:nvPr/>
        </p:nvGrpSpPr>
        <p:grpSpPr bwMode="auto">
          <a:xfrm>
            <a:off x="336062" y="1772816"/>
            <a:ext cx="3455682" cy="503237"/>
            <a:chOff x="416496" y="1196752"/>
            <a:chExt cx="2144688" cy="504056"/>
          </a:xfrm>
        </p:grpSpPr>
        <p:sp>
          <p:nvSpPr>
            <p:cNvPr id="21" name="矩形 20"/>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TextBox 7"/>
            <p:cNvSpPr txBox="1">
              <a:spLocks noChangeArrowheads="1"/>
            </p:cNvSpPr>
            <p:nvPr/>
          </p:nvSpPr>
          <p:spPr bwMode="auto">
            <a:xfrm>
              <a:off x="427785" y="1196752"/>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4.</a:t>
              </a:r>
              <a:r>
                <a:rPr lang="zh-CN" altLang="en-US" sz="2400" dirty="0">
                  <a:solidFill>
                    <a:schemeClr val="bg1"/>
                  </a:solidFill>
                  <a:latin typeface="黑体" panose="02010609060101010101" pitchFamily="2" charset="-122"/>
                  <a:ea typeface="黑体" panose="02010609060101010101" pitchFamily="2" charset="-122"/>
                </a:rPr>
                <a:t>内含报酬率法</a:t>
              </a:r>
            </a:p>
          </p:txBody>
        </p:sp>
      </p:grpSp>
      <p:sp>
        <p:nvSpPr>
          <p:cNvPr id="18" name="TextBox 17"/>
          <p:cNvSpPr txBox="1"/>
          <p:nvPr/>
        </p:nvSpPr>
        <p:spPr>
          <a:xfrm>
            <a:off x="551384" y="2780928"/>
            <a:ext cx="11010335" cy="990015"/>
          </a:xfrm>
          <a:prstGeom prst="rect">
            <a:avLst/>
          </a:prstGeom>
          <a:solidFill>
            <a:schemeClr val="bg2"/>
          </a:solidFill>
          <a:ln w="38100">
            <a:solidFill>
              <a:schemeClr val="bg2">
                <a:lumMod val="10000"/>
              </a:schemeClr>
            </a:solidFill>
          </a:ln>
          <a:scene3d>
            <a:camera prst="orthographicFront"/>
            <a:lightRig rig="threePt" dir="t"/>
          </a:scene3d>
          <a:sp3d>
            <a:bevelT prst="relaxedInset"/>
          </a:sp3d>
        </p:spPr>
        <p:txBody>
          <a:bodyPr wrap="square">
            <a:spAutoFit/>
          </a:bodyPr>
          <a:lstStyle/>
          <a:p>
            <a:pPr>
              <a:lnSpc>
                <a:spcPts val="3500"/>
              </a:lnSpc>
              <a:defRPr/>
            </a:pPr>
            <a:r>
              <a:rPr lang="zh-CN" altLang="en-US" sz="2200" dirty="0">
                <a:latin typeface="Times New Roman" panose="02020603050405020304" pitchFamily="18" charset="0"/>
                <a:cs typeface="Times New Roman" panose="02020603050405020304" pitchFamily="18" charset="0"/>
              </a:rPr>
              <a:t>　　</a:t>
            </a:r>
            <a:r>
              <a:rPr lang="zh-CN" altLang="en-US" sz="2200" dirty="0">
                <a:latin typeface="+mn-ea"/>
                <a:ea typeface="+mn-ea"/>
                <a:cs typeface="Times New Roman" panose="02020603050405020304" pitchFamily="18" charset="0"/>
              </a:rPr>
              <a:t>内含报酬率</a:t>
            </a:r>
            <a:r>
              <a:rPr lang="en-US" altLang="zh-CN" sz="2200" dirty="0">
                <a:latin typeface="+mn-ea"/>
                <a:ea typeface="+mn-ea"/>
                <a:cs typeface="Times New Roman" panose="02020603050405020304" pitchFamily="18" charset="0"/>
              </a:rPr>
              <a:t>(Internal Rate of Return</a:t>
            </a:r>
            <a:r>
              <a:rPr lang="zh-CN" altLang="en-US" sz="2200" dirty="0">
                <a:latin typeface="+mn-ea"/>
                <a:ea typeface="+mn-ea"/>
                <a:cs typeface="Times New Roman" panose="02020603050405020304" pitchFamily="18" charset="0"/>
              </a:rPr>
              <a:t>，</a:t>
            </a:r>
            <a:r>
              <a:rPr lang="en-US" altLang="zh-CN" sz="2200" dirty="0">
                <a:latin typeface="+mn-ea"/>
                <a:ea typeface="+mn-ea"/>
                <a:cs typeface="Times New Roman" panose="02020603050405020304" pitchFamily="18" charset="0"/>
              </a:rPr>
              <a:t>IRR)</a:t>
            </a:r>
            <a:r>
              <a:rPr lang="zh-CN" altLang="en-US" sz="2200" dirty="0">
                <a:latin typeface="+mn-ea"/>
                <a:ea typeface="+mn-ea"/>
                <a:cs typeface="Times New Roman" panose="02020603050405020304" pitchFamily="18" charset="0"/>
              </a:rPr>
              <a:t>是指能够使未来现金流入量现值等于未来现金流出量现值的贴现率，或者说是使投资方案净现值为零的贴现率。</a:t>
            </a:r>
            <a:endParaRPr lang="en-US" altLang="zh-CN" sz="2200" dirty="0">
              <a:latin typeface="+mn-ea"/>
              <a:ea typeface="+mn-ea"/>
              <a:cs typeface="Times New Roman" panose="02020603050405020304" pitchFamily="18" charset="0"/>
            </a:endParaRPr>
          </a:p>
        </p:txBody>
      </p:sp>
      <p:sp>
        <p:nvSpPr>
          <p:cNvPr id="23" name="TextBox 22"/>
          <p:cNvSpPr txBox="1"/>
          <p:nvPr/>
        </p:nvSpPr>
        <p:spPr>
          <a:xfrm>
            <a:off x="576603" y="5076349"/>
            <a:ext cx="11010335" cy="990015"/>
          </a:xfrm>
          <a:prstGeom prst="rect">
            <a:avLst/>
          </a:prstGeom>
          <a:solidFill>
            <a:schemeClr val="bg2"/>
          </a:solidFill>
          <a:ln w="38100">
            <a:solidFill>
              <a:schemeClr val="bg2">
                <a:lumMod val="10000"/>
              </a:schemeClr>
            </a:solidFill>
          </a:ln>
          <a:scene3d>
            <a:camera prst="orthographicFront"/>
            <a:lightRig rig="threePt" dir="t"/>
          </a:scene3d>
          <a:sp3d>
            <a:bevelT prst="relaxedInset"/>
          </a:sp3d>
        </p:spPr>
        <p:txBody>
          <a:bodyPr wrap="square">
            <a:spAutoFit/>
          </a:bodyPr>
          <a:lstStyle/>
          <a:p>
            <a:pPr>
              <a:lnSpc>
                <a:spcPts val="3500"/>
              </a:lnSpc>
              <a:defRPr/>
            </a:pPr>
            <a:r>
              <a:rPr lang="zh-CN" altLang="en-US" sz="2200" dirty="0">
                <a:latin typeface="Times New Roman" panose="02020603050405020304" pitchFamily="18" charset="0"/>
                <a:cs typeface="Times New Roman" panose="02020603050405020304" pitchFamily="18" charset="0"/>
              </a:rPr>
              <a:t>　　</a:t>
            </a:r>
            <a:r>
              <a:rPr lang="zh-CN" altLang="en-US" sz="2200" dirty="0">
                <a:latin typeface="+mn-ea"/>
                <a:ea typeface="+mn-ea"/>
                <a:cs typeface="Times New Roman" panose="02020603050405020304" pitchFamily="18" charset="0"/>
              </a:rPr>
              <a:t>内含报酬率法的判断评价规则：只要内含报酬率法大于资本成本，投资项目就是可取的。</a:t>
            </a:r>
          </a:p>
        </p:txBody>
      </p:sp>
      <p:grpSp>
        <p:nvGrpSpPr>
          <p:cNvPr id="27" name="组合 26">
            <a:extLst>
              <a:ext uri="{FF2B5EF4-FFF2-40B4-BE49-F238E27FC236}">
                <a16:creationId xmlns:a16="http://schemas.microsoft.com/office/drawing/2014/main" id="{94CD2D6D-8528-47FA-8BD6-34FAA544E099}"/>
              </a:ext>
            </a:extLst>
          </p:cNvPr>
          <p:cNvGrpSpPr/>
          <p:nvPr/>
        </p:nvGrpSpPr>
        <p:grpSpPr>
          <a:xfrm>
            <a:off x="191345" y="92845"/>
            <a:ext cx="5616624" cy="613803"/>
            <a:chOff x="1271464" y="2420888"/>
            <a:chExt cx="4392488" cy="613803"/>
          </a:xfrm>
        </p:grpSpPr>
        <p:sp>
          <p:nvSpPr>
            <p:cNvPr id="28" name="矩形 2">
              <a:extLst>
                <a:ext uri="{FF2B5EF4-FFF2-40B4-BE49-F238E27FC236}">
                  <a16:creationId xmlns:a16="http://schemas.microsoft.com/office/drawing/2014/main" id="{79D1C980-B6FD-4078-B314-C04CED1D3D62}"/>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9" name="TextBox 27">
              <a:extLst>
                <a:ext uri="{FF2B5EF4-FFF2-40B4-BE49-F238E27FC236}">
                  <a16:creationId xmlns:a16="http://schemas.microsoft.com/office/drawing/2014/main" id="{1E7B1BFC-A8A5-4484-B8F9-2D941E29263E}"/>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投资决策评价指标</a:t>
              </a:r>
            </a:p>
          </p:txBody>
        </p:sp>
      </p:grpSp>
    </p:spTree>
    <p:extLst>
      <p:ext uri="{BB962C8B-B14F-4D97-AF65-F5344CB8AC3E}">
        <p14:creationId xmlns:p14="http://schemas.microsoft.com/office/powerpoint/2010/main" val="3340353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50" presetClass="entr" presetSubtype="0" decel="10000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1000" fill="hold"/>
                                        <p:tgtEl>
                                          <p:spTgt spid="18"/>
                                        </p:tgtEl>
                                        <p:attrNameLst>
                                          <p:attrName>ppt_w</p:attrName>
                                        </p:attrNameLst>
                                      </p:cBhvr>
                                      <p:tavLst>
                                        <p:tav tm="0">
                                          <p:val>
                                            <p:strVal val="#ppt_w+.3"/>
                                          </p:val>
                                        </p:tav>
                                        <p:tav tm="100000">
                                          <p:val>
                                            <p:strVal val="#ppt_w"/>
                                          </p:val>
                                        </p:tav>
                                      </p:tavLst>
                                    </p:anim>
                                    <p:anim calcmode="lin" valueType="num">
                                      <p:cBhvr>
                                        <p:cTn id="16" dur="1000" fill="hold"/>
                                        <p:tgtEl>
                                          <p:spTgt spid="18"/>
                                        </p:tgtEl>
                                        <p:attrNameLst>
                                          <p:attrName>ppt_h</p:attrName>
                                        </p:attrNameLst>
                                      </p:cBhvr>
                                      <p:tavLst>
                                        <p:tav tm="0">
                                          <p:val>
                                            <p:strVal val="#ppt_h"/>
                                          </p:val>
                                        </p:tav>
                                        <p:tav tm="100000">
                                          <p:val>
                                            <p:strVal val="#ppt_h"/>
                                          </p:val>
                                        </p:tav>
                                      </p:tavLst>
                                    </p:anim>
                                    <p:animEffect transition="in" filter="fade">
                                      <p:cBhvr>
                                        <p:cTn id="17" dur="1000"/>
                                        <p:tgtEl>
                                          <p:spTgt spid="18"/>
                                        </p:tgtEl>
                                      </p:cBhvr>
                                    </p:animEffect>
                                  </p:childTnLst>
                                </p:cTn>
                              </p:par>
                            </p:childTnLst>
                          </p:cTn>
                        </p:par>
                        <p:par>
                          <p:cTn id="18" fill="hold">
                            <p:stCondLst>
                              <p:cond delay="2000"/>
                            </p:stCondLst>
                            <p:childTnLst>
                              <p:par>
                                <p:cTn id="19" presetID="50" presetClass="entr" presetSubtype="0" decel="100000"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strVal val="#ppt_w+.3"/>
                                          </p:val>
                                        </p:tav>
                                        <p:tav tm="100000">
                                          <p:val>
                                            <p:strVal val="#ppt_w"/>
                                          </p:val>
                                        </p:tav>
                                      </p:tavLst>
                                    </p:anim>
                                    <p:anim calcmode="lin" valueType="num">
                                      <p:cBhvr>
                                        <p:cTn id="22" dur="1000" fill="hold"/>
                                        <p:tgtEl>
                                          <p:spTgt spid="23"/>
                                        </p:tgtEl>
                                        <p:attrNameLst>
                                          <p:attrName>ppt_h</p:attrName>
                                        </p:attrNameLst>
                                      </p:cBhvr>
                                      <p:tavLst>
                                        <p:tav tm="0">
                                          <p:val>
                                            <p:strVal val="#ppt_h"/>
                                          </p:val>
                                        </p:tav>
                                        <p:tav tm="100000">
                                          <p:val>
                                            <p:strVal val="#ppt_h"/>
                                          </p:val>
                                        </p:tav>
                                      </p:tavLst>
                                    </p:anim>
                                    <p:animEffect transition="in" filter="fade">
                                      <p:cBhvr>
                                        <p:cTn id="2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bwMode="auto">
          <a:xfrm>
            <a:off x="551384" y="1520564"/>
            <a:ext cx="3600401" cy="822325"/>
            <a:chOff x="11113" y="950913"/>
            <a:chExt cx="5445943" cy="822325"/>
          </a:xfrm>
        </p:grpSpPr>
        <p:pic>
          <p:nvPicPr>
            <p:cNvPr id="17"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mn-ea"/>
                  <a:ea typeface="+mn-ea"/>
                </a:rPr>
                <a:t>判断标准？</a:t>
              </a:r>
            </a:p>
          </p:txBody>
        </p:sp>
      </p:grpSp>
      <p:grpSp>
        <p:nvGrpSpPr>
          <p:cNvPr id="20" name="组合 8"/>
          <p:cNvGrpSpPr/>
          <p:nvPr/>
        </p:nvGrpSpPr>
        <p:grpSpPr bwMode="auto">
          <a:xfrm>
            <a:off x="4224494" y="5590059"/>
            <a:ext cx="3455682" cy="503237"/>
            <a:chOff x="416496" y="1196752"/>
            <a:chExt cx="2144688" cy="504056"/>
          </a:xfrm>
        </p:grpSpPr>
        <p:sp>
          <p:nvSpPr>
            <p:cNvPr id="21" name="矩形 20"/>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22" name="TextBox 7"/>
            <p:cNvSpPr txBox="1">
              <a:spLocks noChangeArrowheads="1"/>
            </p:cNvSpPr>
            <p:nvPr/>
          </p:nvSpPr>
          <p:spPr bwMode="auto">
            <a:xfrm>
              <a:off x="427785" y="1196752"/>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4.</a:t>
              </a:r>
              <a:r>
                <a:rPr lang="zh-CN" altLang="en-US" sz="2400" dirty="0">
                  <a:solidFill>
                    <a:schemeClr val="bg1"/>
                  </a:solidFill>
                  <a:latin typeface="黑体" panose="02010609060101010101" pitchFamily="2" charset="-122"/>
                  <a:ea typeface="黑体" panose="02010609060101010101" pitchFamily="2" charset="-122"/>
                </a:rPr>
                <a:t>内含报酬率法</a:t>
              </a:r>
            </a:p>
          </p:txBody>
        </p:sp>
      </p:grpSp>
      <p:grpSp>
        <p:nvGrpSpPr>
          <p:cNvPr id="18" name="组合 8"/>
          <p:cNvGrpSpPr/>
          <p:nvPr/>
        </p:nvGrpSpPr>
        <p:grpSpPr bwMode="auto">
          <a:xfrm>
            <a:off x="4224494" y="2925763"/>
            <a:ext cx="3455682" cy="503237"/>
            <a:chOff x="416496" y="1196752"/>
            <a:chExt cx="2144688" cy="504056"/>
          </a:xfrm>
        </p:grpSpPr>
        <p:sp>
          <p:nvSpPr>
            <p:cNvPr id="23" name="矩形 22"/>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24" name="TextBox 7"/>
            <p:cNvSpPr txBox="1">
              <a:spLocks noChangeArrowheads="1"/>
            </p:cNvSpPr>
            <p:nvPr/>
          </p:nvSpPr>
          <p:spPr bwMode="auto">
            <a:xfrm>
              <a:off x="427785" y="1196752"/>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1.</a:t>
              </a:r>
              <a:r>
                <a:rPr lang="zh-CN" altLang="en-US" sz="2400" dirty="0">
                  <a:solidFill>
                    <a:schemeClr val="bg1"/>
                  </a:solidFill>
                  <a:latin typeface="黑体" panose="02010609060101010101" pitchFamily="2" charset="-122"/>
                  <a:ea typeface="黑体" panose="02010609060101010101" pitchFamily="2" charset="-122"/>
                </a:rPr>
                <a:t>净现值法</a:t>
              </a:r>
            </a:p>
          </p:txBody>
        </p:sp>
      </p:grpSp>
      <p:grpSp>
        <p:nvGrpSpPr>
          <p:cNvPr id="25" name="组合 8"/>
          <p:cNvGrpSpPr/>
          <p:nvPr/>
        </p:nvGrpSpPr>
        <p:grpSpPr bwMode="auto">
          <a:xfrm>
            <a:off x="4224494" y="3794922"/>
            <a:ext cx="3455682" cy="503237"/>
            <a:chOff x="416496" y="1196752"/>
            <a:chExt cx="2144688" cy="504056"/>
          </a:xfrm>
        </p:grpSpPr>
        <p:sp>
          <p:nvSpPr>
            <p:cNvPr id="26" name="矩形 25"/>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27" name="TextBox 7"/>
            <p:cNvSpPr txBox="1">
              <a:spLocks noChangeArrowheads="1"/>
            </p:cNvSpPr>
            <p:nvPr/>
          </p:nvSpPr>
          <p:spPr bwMode="auto">
            <a:xfrm>
              <a:off x="427785" y="1196752"/>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2.</a:t>
              </a:r>
              <a:r>
                <a:rPr lang="zh-CN" altLang="en-US" sz="2400" dirty="0">
                  <a:solidFill>
                    <a:schemeClr val="bg1"/>
                  </a:solidFill>
                  <a:latin typeface="黑体" panose="02010609060101010101" pitchFamily="2" charset="-122"/>
                  <a:ea typeface="黑体" panose="02010609060101010101" pitchFamily="2" charset="-122"/>
                </a:rPr>
                <a:t>净现值率法</a:t>
              </a:r>
            </a:p>
          </p:txBody>
        </p:sp>
      </p:grpSp>
      <p:grpSp>
        <p:nvGrpSpPr>
          <p:cNvPr id="28" name="组合 8"/>
          <p:cNvGrpSpPr/>
          <p:nvPr/>
        </p:nvGrpSpPr>
        <p:grpSpPr bwMode="auto">
          <a:xfrm>
            <a:off x="4216089" y="4725963"/>
            <a:ext cx="3455682" cy="503237"/>
            <a:chOff x="416496" y="1196752"/>
            <a:chExt cx="2144688" cy="504056"/>
          </a:xfrm>
        </p:grpSpPr>
        <p:sp>
          <p:nvSpPr>
            <p:cNvPr id="29" name="矩形 28"/>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30" name="TextBox 7"/>
            <p:cNvSpPr txBox="1">
              <a:spLocks noChangeArrowheads="1"/>
            </p:cNvSpPr>
            <p:nvPr/>
          </p:nvSpPr>
          <p:spPr bwMode="auto">
            <a:xfrm>
              <a:off x="427785" y="1196752"/>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3.</a:t>
              </a:r>
              <a:r>
                <a:rPr lang="zh-CN" altLang="en-US" sz="2400" dirty="0">
                  <a:solidFill>
                    <a:schemeClr val="bg1"/>
                  </a:solidFill>
                  <a:latin typeface="黑体" panose="02010609060101010101" pitchFamily="2" charset="-122"/>
                  <a:ea typeface="黑体" panose="02010609060101010101" pitchFamily="2" charset="-122"/>
                </a:rPr>
                <a:t>现值指数</a:t>
              </a:r>
            </a:p>
          </p:txBody>
        </p:sp>
      </p:grpSp>
      <p:grpSp>
        <p:nvGrpSpPr>
          <p:cNvPr id="32" name="组合 31"/>
          <p:cNvGrpSpPr/>
          <p:nvPr/>
        </p:nvGrpSpPr>
        <p:grpSpPr bwMode="auto">
          <a:xfrm>
            <a:off x="47327" y="807095"/>
            <a:ext cx="5591069" cy="822325"/>
            <a:chOff x="11113" y="950913"/>
            <a:chExt cx="5445943" cy="822325"/>
          </a:xfrm>
        </p:grpSpPr>
        <p:pic>
          <p:nvPicPr>
            <p:cNvPr id="33"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Times New Roman" panose="02020603050405020304" pitchFamily="18" charset="0"/>
                </a:rPr>
                <a:t>二、贴现的投资决策分析方法</a:t>
              </a:r>
            </a:p>
          </p:txBody>
        </p:sp>
      </p:grpSp>
      <p:grpSp>
        <p:nvGrpSpPr>
          <p:cNvPr id="38" name="组合 37">
            <a:extLst>
              <a:ext uri="{FF2B5EF4-FFF2-40B4-BE49-F238E27FC236}">
                <a16:creationId xmlns:a16="http://schemas.microsoft.com/office/drawing/2014/main" id="{5DFEDBAF-21E1-4F4A-9722-F686EE874B21}"/>
              </a:ext>
            </a:extLst>
          </p:cNvPr>
          <p:cNvGrpSpPr/>
          <p:nvPr/>
        </p:nvGrpSpPr>
        <p:grpSpPr>
          <a:xfrm>
            <a:off x="191345" y="92845"/>
            <a:ext cx="5616624" cy="613803"/>
            <a:chOff x="1271464" y="2420888"/>
            <a:chExt cx="4392488" cy="613803"/>
          </a:xfrm>
        </p:grpSpPr>
        <p:sp>
          <p:nvSpPr>
            <p:cNvPr id="39" name="矩形 2">
              <a:extLst>
                <a:ext uri="{FF2B5EF4-FFF2-40B4-BE49-F238E27FC236}">
                  <a16:creationId xmlns:a16="http://schemas.microsoft.com/office/drawing/2014/main" id="{BE4F35AB-2259-4BAC-8B2C-9E47F4B1E021}"/>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40" name="TextBox 27">
              <a:extLst>
                <a:ext uri="{FF2B5EF4-FFF2-40B4-BE49-F238E27FC236}">
                  <a16:creationId xmlns:a16="http://schemas.microsoft.com/office/drawing/2014/main" id="{8969B863-4D3F-4AB4-8626-5A7011277217}"/>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投资决策评价指标</a:t>
              </a:r>
            </a:p>
          </p:txBody>
        </p:sp>
      </p:grpSp>
    </p:spTree>
    <p:extLst>
      <p:ext uri="{BB962C8B-B14F-4D97-AF65-F5344CB8AC3E}">
        <p14:creationId xmlns:p14="http://schemas.microsoft.com/office/powerpoint/2010/main" val="3617296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Line 9"/>
          <p:cNvSpPr>
            <a:spLocks noChangeShapeType="1"/>
          </p:cNvSpPr>
          <p:nvPr/>
        </p:nvSpPr>
        <p:spPr bwMode="gray">
          <a:xfrm flipH="1">
            <a:off x="717435" y="4618038"/>
            <a:ext cx="3215050" cy="1884156"/>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Line 3"/>
          <p:cNvSpPr>
            <a:spLocks noChangeShapeType="1"/>
          </p:cNvSpPr>
          <p:nvPr/>
        </p:nvSpPr>
        <p:spPr bwMode="gray">
          <a:xfrm flipH="1">
            <a:off x="34925" y="3213100"/>
            <a:ext cx="288926" cy="3443288"/>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 name="Line 11"/>
          <p:cNvSpPr>
            <a:spLocks noChangeShapeType="1"/>
          </p:cNvSpPr>
          <p:nvPr/>
        </p:nvSpPr>
        <p:spPr bwMode="gray">
          <a:xfrm flipH="1">
            <a:off x="282016" y="4240191"/>
            <a:ext cx="3103814" cy="2035593"/>
          </a:xfrm>
          <a:prstGeom prst="line">
            <a:avLst/>
          </a:prstGeom>
          <a:noFill/>
          <a:ln w="19050">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 name="Line 3"/>
          <p:cNvSpPr>
            <a:spLocks noChangeShapeType="1"/>
          </p:cNvSpPr>
          <p:nvPr/>
        </p:nvSpPr>
        <p:spPr bwMode="gray">
          <a:xfrm flipH="1">
            <a:off x="22117" y="6480175"/>
            <a:ext cx="3712369" cy="458788"/>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Line 4"/>
          <p:cNvSpPr>
            <a:spLocks noChangeShapeType="1"/>
          </p:cNvSpPr>
          <p:nvPr/>
        </p:nvSpPr>
        <p:spPr bwMode="gray">
          <a:xfrm flipH="1">
            <a:off x="348376" y="4166121"/>
            <a:ext cx="936626" cy="2651125"/>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Line 8"/>
          <p:cNvSpPr>
            <a:spLocks noChangeShapeType="1"/>
          </p:cNvSpPr>
          <p:nvPr/>
        </p:nvSpPr>
        <p:spPr bwMode="gray">
          <a:xfrm flipH="1">
            <a:off x="250824" y="2804744"/>
            <a:ext cx="2157414" cy="4040308"/>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Line 9"/>
          <p:cNvSpPr>
            <a:spLocks noChangeShapeType="1"/>
          </p:cNvSpPr>
          <p:nvPr/>
        </p:nvSpPr>
        <p:spPr bwMode="gray">
          <a:xfrm flipH="1">
            <a:off x="-36515" y="5652095"/>
            <a:ext cx="4403948" cy="1004294"/>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 name="Line 11"/>
          <p:cNvSpPr>
            <a:spLocks noChangeShapeType="1"/>
          </p:cNvSpPr>
          <p:nvPr/>
        </p:nvSpPr>
        <p:spPr bwMode="gray">
          <a:xfrm flipH="1">
            <a:off x="428626" y="3717032"/>
            <a:ext cx="2786756" cy="3505893"/>
          </a:xfrm>
          <a:prstGeom prst="line">
            <a:avLst/>
          </a:prstGeom>
          <a:noFill/>
          <a:ln w="19050">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Line 12"/>
          <p:cNvSpPr>
            <a:spLocks noChangeShapeType="1"/>
          </p:cNvSpPr>
          <p:nvPr/>
        </p:nvSpPr>
        <p:spPr bwMode="gray">
          <a:xfrm flipH="1">
            <a:off x="1720850" y="5090913"/>
            <a:ext cx="2490786" cy="1122363"/>
          </a:xfrm>
          <a:prstGeom prst="line">
            <a:avLst/>
          </a:prstGeom>
          <a:noFill/>
          <a:ln w="19050">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8" name="组合 34"/>
          <p:cNvGrpSpPr>
            <a:grpSpLocks/>
          </p:cNvGrpSpPr>
          <p:nvPr/>
        </p:nvGrpSpPr>
        <p:grpSpPr bwMode="auto">
          <a:xfrm>
            <a:off x="0" y="4618038"/>
            <a:ext cx="2274889" cy="2239962"/>
            <a:chOff x="6012160" y="5085184"/>
            <a:chExt cx="2274513" cy="2239589"/>
          </a:xfrm>
        </p:grpSpPr>
        <p:sp>
          <p:nvSpPr>
            <p:cNvPr id="59" name="Arc 15"/>
            <p:cNvSpPr>
              <a:spLocks/>
            </p:cNvSpPr>
            <p:nvPr/>
          </p:nvSpPr>
          <p:spPr bwMode="gray">
            <a:xfrm>
              <a:off x="6012160" y="5085184"/>
              <a:ext cx="2274513" cy="2239589"/>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080808">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60" name="Arc 17"/>
            <p:cNvSpPr>
              <a:spLocks/>
            </p:cNvSpPr>
            <p:nvPr/>
          </p:nvSpPr>
          <p:spPr bwMode="gray">
            <a:xfrm>
              <a:off x="6012160" y="5182962"/>
              <a:ext cx="2182901" cy="2141811"/>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rgbClr val="948948"/>
                </a:gs>
                <a:gs pos="100000">
                  <a:srgbClr val="CBBC6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61" name="Arc 18"/>
            <p:cNvSpPr>
              <a:spLocks/>
            </p:cNvSpPr>
            <p:nvPr/>
          </p:nvSpPr>
          <p:spPr bwMode="gray">
            <a:xfrm>
              <a:off x="6034273" y="5215555"/>
              <a:ext cx="2127617" cy="2087489"/>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rgbClr val="CBBC63">
                    <a:alpha val="0"/>
                  </a:srgbClr>
                </a:gs>
                <a:gs pos="100000">
                  <a:srgbClr val="DED49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62" name="Text Box 19"/>
            <p:cNvSpPr txBox="1">
              <a:spLocks noChangeArrowheads="1"/>
            </p:cNvSpPr>
            <p:nvPr/>
          </p:nvSpPr>
          <p:spPr bwMode="gray">
            <a:xfrm>
              <a:off x="6085173" y="6078794"/>
              <a:ext cx="1763422" cy="830859"/>
            </a:xfrm>
            <a:prstGeom prst="rect">
              <a:avLst/>
            </a:prstGeom>
            <a:noFill/>
            <a:ln w="9525">
              <a:noFill/>
              <a:miter lim="800000"/>
              <a:headEnd/>
              <a:tailEnd/>
            </a:ln>
            <a:effectLst/>
          </p:spPr>
          <p:txBody>
            <a:bodyPr>
              <a:spAutoFit/>
            </a:bodyPr>
            <a:lstStyle/>
            <a:p>
              <a:pPr>
                <a:spcBef>
                  <a:spcPct val="50000"/>
                </a:spcBef>
                <a:defRPr/>
              </a:pPr>
              <a:r>
                <a:rPr lang="zh-CN" altLang="en-US" dirty="0">
                  <a:solidFill>
                    <a:srgbClr val="080808"/>
                  </a:solidFill>
                  <a:effectLst>
                    <a:outerShdw blurRad="38100" dist="38100" dir="2700000" algn="tl">
                      <a:srgbClr val="FFFFFF"/>
                    </a:outerShdw>
                  </a:effectLst>
                  <a:latin typeface="隶书" pitchFamily="49" charset="-122"/>
                  <a:ea typeface="隶书" pitchFamily="49" charset="-122"/>
                </a:rPr>
                <a:t>目录</a:t>
              </a:r>
              <a:endParaRPr lang="en-US" altLang="zh-CN" dirty="0">
                <a:solidFill>
                  <a:srgbClr val="080808"/>
                </a:solidFill>
                <a:effectLst>
                  <a:outerShdw blurRad="38100" dist="38100" dir="2700000" algn="tl">
                    <a:srgbClr val="FFFFFF"/>
                  </a:outerShdw>
                </a:effectLst>
                <a:latin typeface="隶书" pitchFamily="49" charset="-122"/>
                <a:ea typeface="隶书" pitchFamily="49" charset="-122"/>
              </a:endParaRPr>
            </a:p>
            <a:p>
              <a:pPr>
                <a:spcBef>
                  <a:spcPct val="50000"/>
                </a:spcBef>
                <a:defRPr/>
              </a:pPr>
              <a:r>
                <a:rPr lang="en-US" altLang="zh-CN" sz="2000" dirty="0">
                  <a:solidFill>
                    <a:srgbClr val="080808"/>
                  </a:solidFill>
                  <a:effectLst>
                    <a:outerShdw blurRad="38100" dist="38100" dir="2700000" algn="tl">
                      <a:srgbClr val="FFFFFF"/>
                    </a:outerShdw>
                  </a:effectLst>
                  <a:latin typeface="Verdana" pitchFamily="34" charset="0"/>
                </a:rPr>
                <a:t>CONTENTS</a:t>
              </a:r>
            </a:p>
          </p:txBody>
        </p:sp>
      </p:grpSp>
      <p:sp>
        <p:nvSpPr>
          <p:cNvPr id="63" name="Text Box 21">
            <a:hlinkClick r:id="rId3" action="ppaction://hlinksldjump"/>
          </p:cNvPr>
          <p:cNvSpPr txBox="1">
            <a:spLocks noChangeArrowheads="1"/>
          </p:cNvSpPr>
          <p:nvPr/>
        </p:nvSpPr>
        <p:spPr bwMode="black">
          <a:xfrm>
            <a:off x="3215382" y="2147518"/>
            <a:ext cx="49688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84288" eaLnBrk="0" hangingPunct="0">
              <a:defRPr>
                <a:solidFill>
                  <a:schemeClr val="tx1"/>
                </a:solidFill>
                <a:latin typeface="Arial" pitchFamily="34" charset="0"/>
                <a:ea typeface="宋体" pitchFamily="2" charset="-122"/>
              </a:defRPr>
            </a:lvl1pPr>
            <a:lvl2pPr marL="742950" indent="-285750" defTabSz="1284288" eaLnBrk="0" hangingPunct="0">
              <a:defRPr>
                <a:solidFill>
                  <a:schemeClr val="tx1"/>
                </a:solidFill>
                <a:latin typeface="Arial" pitchFamily="34" charset="0"/>
                <a:ea typeface="宋体" pitchFamily="2" charset="-122"/>
              </a:defRPr>
            </a:lvl2pPr>
            <a:lvl3pPr marL="1143000" indent="-228600" defTabSz="1284288" eaLnBrk="0" hangingPunct="0">
              <a:defRPr>
                <a:solidFill>
                  <a:schemeClr val="tx1"/>
                </a:solidFill>
                <a:latin typeface="Arial" pitchFamily="34" charset="0"/>
                <a:ea typeface="宋体" pitchFamily="2" charset="-122"/>
              </a:defRPr>
            </a:lvl3pPr>
            <a:lvl4pPr marL="1600200" indent="-228600" defTabSz="1284288" eaLnBrk="0" hangingPunct="0">
              <a:defRPr>
                <a:solidFill>
                  <a:schemeClr val="tx1"/>
                </a:solidFill>
                <a:latin typeface="Arial" pitchFamily="34" charset="0"/>
                <a:ea typeface="宋体" pitchFamily="2" charset="-122"/>
              </a:defRPr>
            </a:lvl4pPr>
            <a:lvl5pPr marL="2057400" indent="-228600" defTabSz="1284288" eaLnBrk="0" hangingPunct="0">
              <a:defRPr>
                <a:solidFill>
                  <a:schemeClr val="tx1"/>
                </a:solidFill>
                <a:latin typeface="Arial" pitchFamily="34" charset="0"/>
                <a:ea typeface="宋体" pitchFamily="2" charset="-122"/>
              </a:defRPr>
            </a:lvl5pPr>
            <a:lvl6pPr marL="2514600" indent="-228600" defTabSz="1284288"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1284288"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1284288"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1284288"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dirty="0">
                <a:solidFill>
                  <a:srgbClr val="595959"/>
                </a:solidFill>
                <a:latin typeface="华文琥珀" pitchFamily="2" charset="-122"/>
                <a:ea typeface="华文琥珀" pitchFamily="2" charset="-122"/>
                <a:cs typeface="方正中倩简体"/>
              </a:rPr>
              <a:t>管理项目投资</a:t>
            </a:r>
          </a:p>
        </p:txBody>
      </p:sp>
      <p:sp>
        <p:nvSpPr>
          <p:cNvPr id="64" name="Text Box 22">
            <a:hlinkClick r:id="rId4" action="ppaction://hlinksldjump"/>
          </p:cNvPr>
          <p:cNvSpPr txBox="1">
            <a:spLocks noChangeArrowheads="1"/>
          </p:cNvSpPr>
          <p:nvPr/>
        </p:nvSpPr>
        <p:spPr bwMode="black">
          <a:xfrm>
            <a:off x="4629596" y="4268271"/>
            <a:ext cx="3960814"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84288" eaLnBrk="0" hangingPunct="0">
              <a:defRPr>
                <a:solidFill>
                  <a:schemeClr val="tx1"/>
                </a:solidFill>
                <a:latin typeface="Arial" pitchFamily="34" charset="0"/>
                <a:ea typeface="宋体" pitchFamily="2" charset="-122"/>
              </a:defRPr>
            </a:lvl1pPr>
            <a:lvl2pPr marL="742950" indent="-285750" defTabSz="1284288" eaLnBrk="0" hangingPunct="0">
              <a:defRPr>
                <a:solidFill>
                  <a:schemeClr val="tx1"/>
                </a:solidFill>
                <a:latin typeface="Arial" pitchFamily="34" charset="0"/>
                <a:ea typeface="宋体" pitchFamily="2" charset="-122"/>
              </a:defRPr>
            </a:lvl2pPr>
            <a:lvl3pPr marL="1143000" indent="-228600" defTabSz="1284288" eaLnBrk="0" hangingPunct="0">
              <a:defRPr>
                <a:solidFill>
                  <a:schemeClr val="tx1"/>
                </a:solidFill>
                <a:latin typeface="Arial" pitchFamily="34" charset="0"/>
                <a:ea typeface="宋体" pitchFamily="2" charset="-122"/>
              </a:defRPr>
            </a:lvl3pPr>
            <a:lvl4pPr marL="1600200" indent="-228600" defTabSz="1284288" eaLnBrk="0" hangingPunct="0">
              <a:defRPr>
                <a:solidFill>
                  <a:schemeClr val="tx1"/>
                </a:solidFill>
                <a:latin typeface="Arial" pitchFamily="34" charset="0"/>
                <a:ea typeface="宋体" pitchFamily="2" charset="-122"/>
              </a:defRPr>
            </a:lvl4pPr>
            <a:lvl5pPr marL="2057400" indent="-228600" defTabSz="1284288" eaLnBrk="0" hangingPunct="0">
              <a:defRPr>
                <a:solidFill>
                  <a:schemeClr val="tx1"/>
                </a:solidFill>
                <a:latin typeface="Arial" pitchFamily="34" charset="0"/>
                <a:ea typeface="宋体" pitchFamily="2" charset="-122"/>
              </a:defRPr>
            </a:lvl5pPr>
            <a:lvl6pPr marL="2514600" indent="-228600" defTabSz="1284288"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1284288"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1284288"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1284288"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dirty="0">
                <a:solidFill>
                  <a:srgbClr val="595959"/>
                </a:solidFill>
                <a:latin typeface="华文琥珀" pitchFamily="2" charset="-122"/>
                <a:ea typeface="华文琥珀" pitchFamily="2" charset="-122"/>
                <a:cs typeface="方正中倩简体"/>
              </a:rPr>
              <a:t>设计存货管理方案</a:t>
            </a:r>
          </a:p>
        </p:txBody>
      </p:sp>
      <p:sp>
        <p:nvSpPr>
          <p:cNvPr id="67" name="AutoShape 42"/>
          <p:cNvSpPr>
            <a:spLocks noChangeArrowheads="1"/>
          </p:cNvSpPr>
          <p:nvPr/>
        </p:nvSpPr>
        <p:spPr bwMode="gray">
          <a:xfrm>
            <a:off x="2165459" y="2147518"/>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amma/>
                  <a:tint val="28627"/>
                  <a:invGamma/>
                </a:schemeClr>
              </a:gs>
              <a:gs pos="100000">
                <a:schemeClr val="accent1"/>
              </a:gs>
            </a:gsLst>
            <a:lin ang="5400000" scaled="1"/>
          </a:gradFill>
          <a:ln w="9525">
            <a:solidFill>
              <a:srgbClr val="FEFFFF"/>
            </a:solidFill>
            <a:round/>
            <a:headEnd/>
            <a:tailEnd/>
          </a:ln>
          <a:effectLst>
            <a:outerShdw dist="35921" dir="2700000" algn="ctr" rotWithShape="0">
              <a:srgbClr val="080808">
                <a:alpha val="50000"/>
              </a:srgbClr>
            </a:outerShdw>
          </a:effectLst>
        </p:spPr>
        <p:txBody>
          <a:bodyPr wrap="none" anchor="ctr"/>
          <a:lstStyle/>
          <a:p>
            <a:pPr>
              <a:defRPr/>
            </a:pPr>
            <a:endParaRPr lang="zh-CN" altLang="en-US">
              <a:latin typeface="Arial" charset="0"/>
              <a:ea typeface="黑体" pitchFamily="49" charset="-122"/>
            </a:endParaRPr>
          </a:p>
        </p:txBody>
      </p:sp>
      <p:sp>
        <p:nvSpPr>
          <p:cNvPr id="68" name="AutoShape 43"/>
          <p:cNvSpPr>
            <a:spLocks noChangeArrowheads="1"/>
          </p:cNvSpPr>
          <p:nvPr/>
        </p:nvSpPr>
        <p:spPr bwMode="gray">
          <a:xfrm>
            <a:off x="3799298" y="4199215"/>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folHlink"/>
              </a:gs>
              <a:gs pos="100000">
                <a:schemeClr val="folHlink">
                  <a:gamma/>
                  <a:shade val="79216"/>
                  <a:invGamma/>
                </a:schemeClr>
              </a:gs>
            </a:gsLst>
            <a:lin ang="5400000" scaled="1"/>
          </a:gradFill>
          <a:ln w="9525">
            <a:solidFill>
              <a:srgbClr val="FEFFFF"/>
            </a:solidFill>
            <a:round/>
            <a:headEnd/>
            <a:tailEnd/>
          </a:ln>
          <a:effectLst>
            <a:outerShdw dist="35921" dir="2700000" algn="ctr" rotWithShape="0">
              <a:srgbClr val="080808">
                <a:alpha val="50000"/>
              </a:srgbClr>
            </a:outerShdw>
          </a:effectLst>
        </p:spPr>
        <p:txBody>
          <a:bodyPr wrap="none" anchor="ctr"/>
          <a:lstStyle/>
          <a:p>
            <a:pPr>
              <a:defRPr/>
            </a:pPr>
            <a:endParaRPr lang="zh-CN" altLang="en-US">
              <a:latin typeface="Arial" charset="0"/>
              <a:ea typeface="黑体" pitchFamily="49" charset="-122"/>
            </a:endParaRPr>
          </a:p>
        </p:txBody>
      </p:sp>
      <p:sp>
        <p:nvSpPr>
          <p:cNvPr id="69" name="AutoShape 44"/>
          <p:cNvSpPr>
            <a:spLocks noChangeArrowheads="1"/>
          </p:cNvSpPr>
          <p:nvPr/>
        </p:nvSpPr>
        <p:spPr bwMode="gray">
          <a:xfrm>
            <a:off x="1258087" y="3940270"/>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72941"/>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70" name="AutoShape 45"/>
          <p:cNvSpPr>
            <a:spLocks noChangeArrowheads="1"/>
          </p:cNvSpPr>
          <p:nvPr/>
        </p:nvSpPr>
        <p:spPr bwMode="gray">
          <a:xfrm>
            <a:off x="3703885" y="6365875"/>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19216"/>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71" name="AutoShape 6"/>
          <p:cNvSpPr>
            <a:spLocks noChangeArrowheads="1"/>
          </p:cNvSpPr>
          <p:nvPr/>
        </p:nvSpPr>
        <p:spPr bwMode="gray">
          <a:xfrm>
            <a:off x="3328136" y="4054570"/>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54118"/>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73" name="AutoShape 45"/>
          <p:cNvSpPr>
            <a:spLocks noChangeArrowheads="1"/>
          </p:cNvSpPr>
          <p:nvPr/>
        </p:nvSpPr>
        <p:spPr bwMode="gray">
          <a:xfrm>
            <a:off x="250824" y="2997200"/>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19216"/>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grpSp>
        <p:nvGrpSpPr>
          <p:cNvPr id="74" name="组合 34"/>
          <p:cNvGrpSpPr>
            <a:grpSpLocks/>
          </p:cNvGrpSpPr>
          <p:nvPr/>
        </p:nvGrpSpPr>
        <p:grpSpPr bwMode="auto">
          <a:xfrm>
            <a:off x="-36512" y="4486275"/>
            <a:ext cx="2622551" cy="2471738"/>
            <a:chOff x="6022962" y="4549468"/>
            <a:chExt cx="2200080" cy="2583165"/>
          </a:xfrm>
        </p:grpSpPr>
        <p:sp>
          <p:nvSpPr>
            <p:cNvPr id="75" name="Arc 15"/>
            <p:cNvSpPr>
              <a:spLocks/>
            </p:cNvSpPr>
            <p:nvPr/>
          </p:nvSpPr>
          <p:spPr bwMode="gray">
            <a:xfrm>
              <a:off x="6040141" y="4583325"/>
              <a:ext cx="2182901" cy="2549308"/>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080808">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76" name="Arc 17"/>
            <p:cNvSpPr>
              <a:spLocks/>
            </p:cNvSpPr>
            <p:nvPr/>
          </p:nvSpPr>
          <p:spPr bwMode="gray">
            <a:xfrm>
              <a:off x="6022963" y="4583325"/>
              <a:ext cx="2172098" cy="2502881"/>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rgbClr val="948948"/>
                </a:gs>
                <a:gs pos="100000">
                  <a:srgbClr val="CBBC6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77" name="Arc 18"/>
            <p:cNvSpPr>
              <a:spLocks/>
            </p:cNvSpPr>
            <p:nvPr/>
          </p:nvSpPr>
          <p:spPr bwMode="gray">
            <a:xfrm>
              <a:off x="6022962" y="4549468"/>
              <a:ext cx="2200080" cy="2536711"/>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chemeClr val="bg2">
                    <a:lumMod val="25000"/>
                  </a:schemeClr>
                </a:gs>
                <a:gs pos="100000">
                  <a:schemeClr val="bg2">
                    <a:lumMod val="50000"/>
                  </a:scheme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a:latin typeface="Arial" charset="0"/>
                <a:ea typeface="黑体" pitchFamily="49" charset="-122"/>
              </a:endParaRPr>
            </a:p>
          </p:txBody>
        </p:sp>
      </p:grpSp>
      <p:sp>
        <p:nvSpPr>
          <p:cNvPr id="78" name="Oval 57">
            <a:hlinkClick r:id="rId5" action="ppaction://hlinksldjump"/>
          </p:cNvPr>
          <p:cNvSpPr>
            <a:spLocks noChangeArrowheads="1"/>
          </p:cNvSpPr>
          <p:nvPr/>
        </p:nvSpPr>
        <p:spPr bwMode="auto">
          <a:xfrm>
            <a:off x="0" y="5345115"/>
            <a:ext cx="1511300" cy="1512887"/>
          </a:xfrm>
          <a:prstGeom prst="ellipse">
            <a:avLst/>
          </a:prstGeom>
          <a:gradFill>
            <a:gsLst>
              <a:gs pos="0">
                <a:schemeClr val="bg1"/>
              </a:gs>
              <a:gs pos="100000">
                <a:schemeClr val="accent6">
                  <a:lumMod val="60000"/>
                  <a:lumOff val="40000"/>
                </a:schemeClr>
              </a:gs>
            </a:gsLst>
            <a:path path="shape">
              <a:fillToRect l="50000" t="50000" r="50000" b="50000"/>
            </a:path>
          </a:gradFill>
          <a:ln>
            <a:noFill/>
          </a:ln>
          <a:effectLst/>
        </p:spPr>
        <p:txBody>
          <a:bodyPr wrap="none" anchor="ctr"/>
          <a:lstStyle/>
          <a:p>
            <a:pPr algn="ctr">
              <a:defRPr/>
            </a:pPr>
            <a:r>
              <a:rPr lang="zh-CN" altLang="en-US" sz="2400" dirty="0">
                <a:latin typeface="华文琥珀" pitchFamily="2" charset="-122"/>
                <a:ea typeface="华文琥珀" pitchFamily="2" charset="-122"/>
              </a:rPr>
              <a:t>主 要</a:t>
            </a:r>
            <a:endParaRPr lang="en-US" altLang="zh-CN" sz="2400" dirty="0">
              <a:latin typeface="华文琥珀" pitchFamily="2" charset="-122"/>
              <a:ea typeface="华文琥珀" pitchFamily="2" charset="-122"/>
            </a:endParaRPr>
          </a:p>
          <a:p>
            <a:pPr algn="ctr">
              <a:defRPr/>
            </a:pPr>
            <a:r>
              <a:rPr lang="zh-CN" altLang="en-US" sz="2400" dirty="0">
                <a:latin typeface="华文琥珀" pitchFamily="2" charset="-122"/>
                <a:ea typeface="华文琥珀" pitchFamily="2" charset="-122"/>
              </a:rPr>
              <a:t>内 容</a:t>
            </a:r>
          </a:p>
        </p:txBody>
      </p:sp>
      <p:sp>
        <p:nvSpPr>
          <p:cNvPr id="37" name="Line 8"/>
          <p:cNvSpPr>
            <a:spLocks noChangeShapeType="1"/>
          </p:cNvSpPr>
          <p:nvPr/>
        </p:nvSpPr>
        <p:spPr bwMode="gray">
          <a:xfrm flipH="1">
            <a:off x="816688" y="2214018"/>
            <a:ext cx="796925" cy="2371690"/>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AutoShape 5"/>
          <p:cNvSpPr>
            <a:spLocks noChangeArrowheads="1"/>
          </p:cNvSpPr>
          <p:nvPr/>
        </p:nvSpPr>
        <p:spPr bwMode="gray">
          <a:xfrm>
            <a:off x="1539195" y="2033218"/>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72941"/>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40" name="AutoShape 6"/>
          <p:cNvSpPr>
            <a:spLocks noChangeArrowheads="1"/>
          </p:cNvSpPr>
          <p:nvPr/>
        </p:nvSpPr>
        <p:spPr bwMode="gray">
          <a:xfrm>
            <a:off x="4186684" y="4976613"/>
            <a:ext cx="228601"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54118"/>
                  <a:invGamma/>
                </a:schemeClr>
              </a:gs>
            </a:gsLst>
            <a:lin ang="5400000" scaled="1"/>
          </a:gradFill>
          <a:ln w="9525">
            <a:solidFill>
              <a:schemeClr val="accent1"/>
            </a:solidFill>
            <a:round/>
            <a:headEnd/>
            <a:tailEnd/>
          </a:ln>
          <a:effectLst/>
        </p:spPr>
        <p:txBody>
          <a:bodyPr wrap="none" anchor="ctr"/>
          <a:lstStyle/>
          <a:p>
            <a:pPr>
              <a:defRPr/>
            </a:pPr>
            <a:endParaRPr lang="zh-CN" altLang="en-US">
              <a:latin typeface="Arial" charset="0"/>
              <a:ea typeface="黑体" pitchFamily="49" charset="-122"/>
            </a:endParaRPr>
          </a:p>
        </p:txBody>
      </p:sp>
      <p:sp>
        <p:nvSpPr>
          <p:cNvPr id="35" name="AutoShape 43"/>
          <p:cNvSpPr>
            <a:spLocks noChangeArrowheads="1"/>
          </p:cNvSpPr>
          <p:nvPr/>
        </p:nvSpPr>
        <p:spPr bwMode="gray">
          <a:xfrm>
            <a:off x="3160960" y="3195438"/>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folHlink"/>
              </a:gs>
              <a:gs pos="100000">
                <a:schemeClr val="folHlink">
                  <a:gamma/>
                  <a:shade val="79216"/>
                  <a:invGamma/>
                </a:schemeClr>
              </a:gs>
            </a:gsLst>
            <a:lin ang="5400000" scaled="1"/>
          </a:gradFill>
          <a:ln w="9525">
            <a:solidFill>
              <a:srgbClr val="FEFFFF"/>
            </a:solidFill>
            <a:round/>
            <a:headEnd/>
            <a:tailEnd/>
          </a:ln>
          <a:effectLst>
            <a:outerShdw dist="35921" dir="2700000" algn="ctr" rotWithShape="0">
              <a:srgbClr val="080808">
                <a:alpha val="50000"/>
              </a:srgbClr>
            </a:outerShdw>
          </a:effectLst>
        </p:spPr>
        <p:txBody>
          <a:bodyPr wrap="none" anchor="ctr"/>
          <a:lstStyle/>
          <a:p>
            <a:pPr>
              <a:defRPr/>
            </a:pPr>
            <a:endParaRPr lang="zh-CN" altLang="en-US">
              <a:latin typeface="Arial" charset="0"/>
              <a:ea typeface="黑体" pitchFamily="49" charset="-122"/>
            </a:endParaRPr>
          </a:p>
        </p:txBody>
      </p:sp>
      <p:sp>
        <p:nvSpPr>
          <p:cNvPr id="36" name="AutoShape 43"/>
          <p:cNvSpPr>
            <a:spLocks noChangeArrowheads="1"/>
          </p:cNvSpPr>
          <p:nvPr/>
        </p:nvSpPr>
        <p:spPr bwMode="gray">
          <a:xfrm>
            <a:off x="4300984" y="5323481"/>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folHlink"/>
              </a:gs>
              <a:gs pos="100000">
                <a:schemeClr val="folHlink">
                  <a:gamma/>
                  <a:shade val="79216"/>
                  <a:invGamma/>
                </a:schemeClr>
              </a:gs>
            </a:gsLst>
            <a:lin ang="5400000" scaled="1"/>
          </a:gradFill>
          <a:ln w="9525">
            <a:solidFill>
              <a:srgbClr val="FEFFFF"/>
            </a:solidFill>
            <a:round/>
            <a:headEnd/>
            <a:tailEnd/>
          </a:ln>
          <a:effectLst>
            <a:outerShdw dist="35921" dir="2700000" algn="ctr" rotWithShape="0">
              <a:srgbClr val="080808">
                <a:alpha val="50000"/>
              </a:srgbClr>
            </a:outerShdw>
          </a:effectLst>
        </p:spPr>
        <p:txBody>
          <a:bodyPr wrap="none" anchor="ctr"/>
          <a:lstStyle/>
          <a:p>
            <a:pPr>
              <a:defRPr/>
            </a:pPr>
            <a:endParaRPr lang="zh-CN" altLang="en-US">
              <a:latin typeface="Arial" charset="0"/>
              <a:ea typeface="黑体" pitchFamily="49" charset="-122"/>
            </a:endParaRPr>
          </a:p>
        </p:txBody>
      </p:sp>
      <p:sp>
        <p:nvSpPr>
          <p:cNvPr id="38" name="Text Box 21">
            <a:hlinkClick r:id="rId3" action="ppaction://hlinksldjump"/>
          </p:cNvPr>
          <p:cNvSpPr txBox="1">
            <a:spLocks noChangeArrowheads="1"/>
          </p:cNvSpPr>
          <p:nvPr/>
        </p:nvSpPr>
        <p:spPr bwMode="black">
          <a:xfrm>
            <a:off x="3977716" y="3193812"/>
            <a:ext cx="49688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84288" eaLnBrk="0" hangingPunct="0">
              <a:defRPr>
                <a:solidFill>
                  <a:schemeClr val="tx1"/>
                </a:solidFill>
                <a:latin typeface="Arial" pitchFamily="34" charset="0"/>
                <a:ea typeface="宋体" pitchFamily="2" charset="-122"/>
              </a:defRPr>
            </a:lvl1pPr>
            <a:lvl2pPr marL="742950" indent="-285750" defTabSz="1284288" eaLnBrk="0" hangingPunct="0">
              <a:defRPr>
                <a:solidFill>
                  <a:schemeClr val="tx1"/>
                </a:solidFill>
                <a:latin typeface="Arial" pitchFamily="34" charset="0"/>
                <a:ea typeface="宋体" pitchFamily="2" charset="-122"/>
              </a:defRPr>
            </a:lvl2pPr>
            <a:lvl3pPr marL="1143000" indent="-228600" defTabSz="1284288" eaLnBrk="0" hangingPunct="0">
              <a:defRPr>
                <a:solidFill>
                  <a:schemeClr val="tx1"/>
                </a:solidFill>
                <a:latin typeface="Arial" pitchFamily="34" charset="0"/>
                <a:ea typeface="宋体" pitchFamily="2" charset="-122"/>
              </a:defRPr>
            </a:lvl3pPr>
            <a:lvl4pPr marL="1600200" indent="-228600" defTabSz="1284288" eaLnBrk="0" hangingPunct="0">
              <a:defRPr>
                <a:solidFill>
                  <a:schemeClr val="tx1"/>
                </a:solidFill>
                <a:latin typeface="Arial" pitchFamily="34" charset="0"/>
                <a:ea typeface="宋体" pitchFamily="2" charset="-122"/>
              </a:defRPr>
            </a:lvl4pPr>
            <a:lvl5pPr marL="2057400" indent="-228600" defTabSz="1284288" eaLnBrk="0" hangingPunct="0">
              <a:defRPr>
                <a:solidFill>
                  <a:schemeClr val="tx1"/>
                </a:solidFill>
                <a:latin typeface="Arial" pitchFamily="34" charset="0"/>
                <a:ea typeface="宋体" pitchFamily="2" charset="-122"/>
              </a:defRPr>
            </a:lvl5pPr>
            <a:lvl6pPr marL="2514600" indent="-228600" defTabSz="1284288"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1284288"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1284288"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1284288"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dirty="0">
                <a:solidFill>
                  <a:srgbClr val="595959"/>
                </a:solidFill>
                <a:latin typeface="华文琥珀" pitchFamily="2" charset="-122"/>
                <a:ea typeface="华文琥珀" pitchFamily="2" charset="-122"/>
                <a:cs typeface="方正中倩简体"/>
              </a:rPr>
              <a:t>设计现金管理方案</a:t>
            </a:r>
          </a:p>
        </p:txBody>
      </p:sp>
      <p:sp>
        <p:nvSpPr>
          <p:cNvPr id="41" name="Text Box 22">
            <a:hlinkClick r:id="rId4" action="ppaction://hlinksldjump"/>
          </p:cNvPr>
          <p:cNvSpPr txBox="1">
            <a:spLocks noChangeArrowheads="1"/>
          </p:cNvSpPr>
          <p:nvPr/>
        </p:nvSpPr>
        <p:spPr bwMode="black">
          <a:xfrm>
            <a:off x="5159896" y="5323481"/>
            <a:ext cx="3960814"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84288" eaLnBrk="0" hangingPunct="0">
              <a:defRPr>
                <a:solidFill>
                  <a:schemeClr val="tx1"/>
                </a:solidFill>
                <a:latin typeface="Arial" pitchFamily="34" charset="0"/>
                <a:ea typeface="宋体" pitchFamily="2" charset="-122"/>
              </a:defRPr>
            </a:lvl1pPr>
            <a:lvl2pPr marL="742950" indent="-285750" defTabSz="1284288" eaLnBrk="0" hangingPunct="0">
              <a:defRPr>
                <a:solidFill>
                  <a:schemeClr val="tx1"/>
                </a:solidFill>
                <a:latin typeface="Arial" pitchFamily="34" charset="0"/>
                <a:ea typeface="宋体" pitchFamily="2" charset="-122"/>
              </a:defRPr>
            </a:lvl2pPr>
            <a:lvl3pPr marL="1143000" indent="-228600" defTabSz="1284288" eaLnBrk="0" hangingPunct="0">
              <a:defRPr>
                <a:solidFill>
                  <a:schemeClr val="tx1"/>
                </a:solidFill>
                <a:latin typeface="Arial" pitchFamily="34" charset="0"/>
                <a:ea typeface="宋体" pitchFamily="2" charset="-122"/>
              </a:defRPr>
            </a:lvl3pPr>
            <a:lvl4pPr marL="1600200" indent="-228600" defTabSz="1284288" eaLnBrk="0" hangingPunct="0">
              <a:defRPr>
                <a:solidFill>
                  <a:schemeClr val="tx1"/>
                </a:solidFill>
                <a:latin typeface="Arial" pitchFamily="34" charset="0"/>
                <a:ea typeface="宋体" pitchFamily="2" charset="-122"/>
              </a:defRPr>
            </a:lvl4pPr>
            <a:lvl5pPr marL="2057400" indent="-228600" defTabSz="1284288" eaLnBrk="0" hangingPunct="0">
              <a:defRPr>
                <a:solidFill>
                  <a:schemeClr val="tx1"/>
                </a:solidFill>
                <a:latin typeface="Arial" pitchFamily="34" charset="0"/>
                <a:ea typeface="宋体" pitchFamily="2" charset="-122"/>
              </a:defRPr>
            </a:lvl5pPr>
            <a:lvl6pPr marL="2514600" indent="-228600" defTabSz="1284288"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1284288"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1284288"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1284288"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dirty="0">
                <a:solidFill>
                  <a:srgbClr val="595959"/>
                </a:solidFill>
                <a:latin typeface="华文琥珀" pitchFamily="2" charset="-122"/>
                <a:ea typeface="华文琥珀" pitchFamily="2" charset="-122"/>
                <a:cs typeface="方正中倩简体"/>
              </a:rPr>
              <a:t>设计应收账款管理方案</a:t>
            </a:r>
          </a:p>
        </p:txBody>
      </p:sp>
    </p:spTree>
    <p:extLst>
      <p:ext uri="{BB962C8B-B14F-4D97-AF65-F5344CB8AC3E}">
        <p14:creationId xmlns:p14="http://schemas.microsoft.com/office/powerpoint/2010/main" val="1062000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repeatCount="5000" fill="hold" nodeType="withEffect">
                                  <p:stCondLst>
                                    <p:cond delay="0"/>
                                  </p:stCondLst>
                                  <p:childTnLst>
                                    <p:animClr clrSpc="rgb" dir="cw">
                                      <p:cBhvr>
                                        <p:cTn id="6" dur="2000" fill="hold"/>
                                        <p:tgtEl>
                                          <p:spTgt spid="78"/>
                                        </p:tgtEl>
                                        <p:attrNameLst>
                                          <p:attrName>fillcolor</p:attrName>
                                        </p:attrNameLst>
                                      </p:cBhvr>
                                      <p:to>
                                        <a:srgbClr val="E65057"/>
                                      </p:to>
                                    </p:animClr>
                                    <p:set>
                                      <p:cBhvr>
                                        <p:cTn id="7" dur="2000" fill="hold"/>
                                        <p:tgtEl>
                                          <p:spTgt spid="78"/>
                                        </p:tgtEl>
                                        <p:attrNameLst>
                                          <p:attrName>fill.type</p:attrName>
                                        </p:attrNameLst>
                                      </p:cBhvr>
                                      <p:to>
                                        <p:strVal val="solid"/>
                                      </p:to>
                                    </p:set>
                                    <p:set>
                                      <p:cBhvr>
                                        <p:cTn id="8" dur="2000" fill="hold"/>
                                        <p:tgtEl>
                                          <p:spTgt spid="78"/>
                                        </p:tgtEl>
                                        <p:attrNameLst>
                                          <p:attrName>fill.on</p:attrName>
                                        </p:attrNameLst>
                                      </p:cBhvr>
                                      <p:to>
                                        <p:strVal val="true"/>
                                      </p:to>
                                    </p:set>
                                  </p:childTnLst>
                                </p:cTn>
                              </p:par>
                              <p:par>
                                <p:cTn id="9" presetID="22" presetClass="entr" presetSubtype="4"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down)">
                                      <p:cBhvr>
                                        <p:cTn id="11" dur="500"/>
                                        <p:tgtEl>
                                          <p:spTgt spid="47"/>
                                        </p:tgtEl>
                                      </p:cBhvr>
                                    </p:animEffect>
                                  </p:childTnLst>
                                </p:cTn>
                              </p:par>
                              <p:par>
                                <p:cTn id="12" presetID="22" presetClass="entr" presetSubtype="4" fill="hold" grpId="0" nodeType="withEffect">
                                  <p:stCondLst>
                                    <p:cond delay="100"/>
                                  </p:stCondLst>
                                  <p:childTnLst>
                                    <p:set>
                                      <p:cBhvr>
                                        <p:cTn id="13" dur="1" fill="hold">
                                          <p:stCondLst>
                                            <p:cond delay="0"/>
                                          </p:stCondLst>
                                        </p:cTn>
                                        <p:tgtEl>
                                          <p:spTgt spid="50"/>
                                        </p:tgtEl>
                                        <p:attrNameLst>
                                          <p:attrName>style.visibility</p:attrName>
                                        </p:attrNameLst>
                                      </p:cBhvr>
                                      <p:to>
                                        <p:strVal val="visible"/>
                                      </p:to>
                                    </p:set>
                                    <p:animEffect transition="in" filter="wipe(down)">
                                      <p:cBhvr>
                                        <p:cTn id="14" dur="500"/>
                                        <p:tgtEl>
                                          <p:spTgt spid="50"/>
                                        </p:tgtEl>
                                      </p:cBhvr>
                                    </p:animEffect>
                                  </p:childTnLst>
                                </p:cTn>
                              </p:par>
                              <p:par>
                                <p:cTn id="15" presetID="22" presetClass="entr" presetSubtype="4" fill="hold" grpId="0" nodeType="withEffect">
                                  <p:stCondLst>
                                    <p:cond delay="200"/>
                                  </p:stCondLst>
                                  <p:childTnLst>
                                    <p:set>
                                      <p:cBhvr>
                                        <p:cTn id="16" dur="1" fill="hold">
                                          <p:stCondLst>
                                            <p:cond delay="0"/>
                                          </p:stCondLst>
                                        </p:cTn>
                                        <p:tgtEl>
                                          <p:spTgt spid="53"/>
                                        </p:tgtEl>
                                        <p:attrNameLst>
                                          <p:attrName>style.visibility</p:attrName>
                                        </p:attrNameLst>
                                      </p:cBhvr>
                                      <p:to>
                                        <p:strVal val="visible"/>
                                      </p:to>
                                    </p:set>
                                    <p:animEffect transition="in" filter="wipe(down)">
                                      <p:cBhvr>
                                        <p:cTn id="17" dur="500"/>
                                        <p:tgtEl>
                                          <p:spTgt spid="53"/>
                                        </p:tgtEl>
                                      </p:cBhvr>
                                    </p:animEffect>
                                  </p:childTnLst>
                                </p:cTn>
                              </p:par>
                              <p:par>
                                <p:cTn id="18" presetID="22" presetClass="entr" presetSubtype="4" fill="hold" grpId="0" nodeType="withEffect">
                                  <p:stCondLst>
                                    <p:cond delay="400"/>
                                  </p:stCondLst>
                                  <p:childTnLst>
                                    <p:set>
                                      <p:cBhvr>
                                        <p:cTn id="19" dur="1" fill="hold">
                                          <p:stCondLst>
                                            <p:cond delay="0"/>
                                          </p:stCondLst>
                                        </p:cTn>
                                        <p:tgtEl>
                                          <p:spTgt spid="55"/>
                                        </p:tgtEl>
                                        <p:attrNameLst>
                                          <p:attrName>style.visibility</p:attrName>
                                        </p:attrNameLst>
                                      </p:cBhvr>
                                      <p:to>
                                        <p:strVal val="visible"/>
                                      </p:to>
                                    </p:set>
                                    <p:animEffect transition="in" filter="wipe(down)">
                                      <p:cBhvr>
                                        <p:cTn id="20" dur="500"/>
                                        <p:tgtEl>
                                          <p:spTgt spid="55"/>
                                        </p:tgtEl>
                                      </p:cBhvr>
                                    </p:animEffect>
                                  </p:childTnLst>
                                </p:cTn>
                              </p:par>
                              <p:par>
                                <p:cTn id="21" presetID="22" presetClass="entr" presetSubtype="4" fill="hold" grpId="0" nodeType="withEffect">
                                  <p:stCondLst>
                                    <p:cond delay="100"/>
                                  </p:stCondLst>
                                  <p:childTnLst>
                                    <p:set>
                                      <p:cBhvr>
                                        <p:cTn id="22" dur="1" fill="hold">
                                          <p:stCondLst>
                                            <p:cond delay="0"/>
                                          </p:stCondLst>
                                        </p:cTn>
                                        <p:tgtEl>
                                          <p:spTgt spid="48"/>
                                        </p:tgtEl>
                                        <p:attrNameLst>
                                          <p:attrName>style.visibility</p:attrName>
                                        </p:attrNameLst>
                                      </p:cBhvr>
                                      <p:to>
                                        <p:strVal val="visible"/>
                                      </p:to>
                                    </p:set>
                                    <p:animEffect transition="in" filter="wipe(down)">
                                      <p:cBhvr>
                                        <p:cTn id="23" dur="500"/>
                                        <p:tgtEl>
                                          <p:spTgt spid="48"/>
                                        </p:tgtEl>
                                      </p:cBhvr>
                                    </p:animEffect>
                                  </p:childTnLst>
                                </p:cTn>
                              </p:par>
                              <p:par>
                                <p:cTn id="24" presetID="22" presetClass="entr" presetSubtype="4" fill="hold" grpId="0" nodeType="withEffect">
                                  <p:stCondLst>
                                    <p:cond delay="300"/>
                                  </p:stCondLst>
                                  <p:childTnLst>
                                    <p:set>
                                      <p:cBhvr>
                                        <p:cTn id="25" dur="1" fill="hold">
                                          <p:stCondLst>
                                            <p:cond delay="0"/>
                                          </p:stCondLst>
                                        </p:cTn>
                                        <p:tgtEl>
                                          <p:spTgt spid="42"/>
                                        </p:tgtEl>
                                        <p:attrNameLst>
                                          <p:attrName>style.visibility</p:attrName>
                                        </p:attrNameLst>
                                      </p:cBhvr>
                                      <p:to>
                                        <p:strVal val="visible"/>
                                      </p:to>
                                    </p:set>
                                    <p:animEffect transition="in" filter="wipe(down)">
                                      <p:cBhvr>
                                        <p:cTn id="26" dur="500"/>
                                        <p:tgtEl>
                                          <p:spTgt spid="42"/>
                                        </p:tgtEl>
                                      </p:cBhvr>
                                    </p:animEffect>
                                  </p:childTnLst>
                                </p:cTn>
                              </p:par>
                              <p:par>
                                <p:cTn id="27" presetID="22" presetClass="entr" presetSubtype="4" fill="hold" grpId="0" nodeType="withEffect">
                                  <p:stCondLst>
                                    <p:cond delay="400"/>
                                  </p:stCondLst>
                                  <p:childTnLst>
                                    <p:set>
                                      <p:cBhvr>
                                        <p:cTn id="28" dur="1" fill="hold">
                                          <p:stCondLst>
                                            <p:cond delay="0"/>
                                          </p:stCondLst>
                                        </p:cTn>
                                        <p:tgtEl>
                                          <p:spTgt spid="56"/>
                                        </p:tgtEl>
                                        <p:attrNameLst>
                                          <p:attrName>style.visibility</p:attrName>
                                        </p:attrNameLst>
                                      </p:cBhvr>
                                      <p:to>
                                        <p:strVal val="visible"/>
                                      </p:to>
                                    </p:set>
                                    <p:animEffect transition="in" filter="wipe(down)">
                                      <p:cBhvr>
                                        <p:cTn id="29" dur="500"/>
                                        <p:tgtEl>
                                          <p:spTgt spid="56"/>
                                        </p:tgtEl>
                                      </p:cBhvr>
                                    </p:animEffect>
                                  </p:childTnLst>
                                </p:cTn>
                              </p:par>
                              <p:par>
                                <p:cTn id="30" presetID="22" presetClass="entr" presetSubtype="4" fill="hold" grpId="0" nodeType="withEffect">
                                  <p:stCondLst>
                                    <p:cond delay="200"/>
                                  </p:stCondLst>
                                  <p:childTnLst>
                                    <p:set>
                                      <p:cBhvr>
                                        <p:cTn id="31" dur="1" fill="hold">
                                          <p:stCondLst>
                                            <p:cond delay="0"/>
                                          </p:stCondLst>
                                        </p:cTn>
                                        <p:tgtEl>
                                          <p:spTgt spid="54"/>
                                        </p:tgtEl>
                                        <p:attrNameLst>
                                          <p:attrName>style.visibility</p:attrName>
                                        </p:attrNameLst>
                                      </p:cBhvr>
                                      <p:to>
                                        <p:strVal val="visible"/>
                                      </p:to>
                                    </p:set>
                                    <p:animEffect transition="in" filter="wipe(down)">
                                      <p:cBhvr>
                                        <p:cTn id="32" dur="500"/>
                                        <p:tgtEl>
                                          <p:spTgt spid="54"/>
                                        </p:tgtEl>
                                      </p:cBhvr>
                                    </p:animEffect>
                                  </p:childTnLst>
                                </p:cTn>
                              </p:par>
                              <p:par>
                                <p:cTn id="33" presetID="22" presetClass="entr" presetSubtype="4" fill="hold" grpId="0" nodeType="withEffect">
                                  <p:stCondLst>
                                    <p:cond delay="300"/>
                                  </p:stCondLst>
                                  <p:childTnLst>
                                    <p:set>
                                      <p:cBhvr>
                                        <p:cTn id="34" dur="1" fill="hold">
                                          <p:stCondLst>
                                            <p:cond delay="0"/>
                                          </p:stCondLst>
                                        </p:cTn>
                                        <p:tgtEl>
                                          <p:spTgt spid="49"/>
                                        </p:tgtEl>
                                        <p:attrNameLst>
                                          <p:attrName>style.visibility</p:attrName>
                                        </p:attrNameLst>
                                      </p:cBhvr>
                                      <p:to>
                                        <p:strVal val="visible"/>
                                      </p:to>
                                    </p:set>
                                    <p:animEffect transition="in" filter="wipe(down)">
                                      <p:cBhvr>
                                        <p:cTn id="35" dur="500"/>
                                        <p:tgtEl>
                                          <p:spTgt spid="49"/>
                                        </p:tgtEl>
                                      </p:cBhvr>
                                    </p:animEffect>
                                  </p:childTnLst>
                                </p:cTn>
                              </p:par>
                              <p:par>
                                <p:cTn id="36" presetID="37" presetClass="entr" presetSubtype="0" fill="hold" nodeType="withEffect">
                                  <p:stCondLst>
                                    <p:cond delay="300"/>
                                  </p:stCondLst>
                                  <p:childTnLst>
                                    <p:set>
                                      <p:cBhvr>
                                        <p:cTn id="37" dur="1" fill="hold">
                                          <p:stCondLst>
                                            <p:cond delay="0"/>
                                          </p:stCondLst>
                                        </p:cTn>
                                        <p:tgtEl>
                                          <p:spTgt spid="73"/>
                                        </p:tgtEl>
                                        <p:attrNameLst>
                                          <p:attrName>style.visibility</p:attrName>
                                        </p:attrNameLst>
                                      </p:cBhvr>
                                      <p:to>
                                        <p:strVal val="visible"/>
                                      </p:to>
                                    </p:set>
                                    <p:animEffect transition="in" filter="fade">
                                      <p:cBhvr>
                                        <p:cTn id="38" dur="800"/>
                                        <p:tgtEl>
                                          <p:spTgt spid="73"/>
                                        </p:tgtEl>
                                      </p:cBhvr>
                                    </p:animEffect>
                                    <p:anim calcmode="lin" valueType="num">
                                      <p:cBhvr>
                                        <p:cTn id="39" dur="800" fill="hold"/>
                                        <p:tgtEl>
                                          <p:spTgt spid="73"/>
                                        </p:tgtEl>
                                        <p:attrNameLst>
                                          <p:attrName>ppt_x</p:attrName>
                                        </p:attrNameLst>
                                      </p:cBhvr>
                                      <p:tavLst>
                                        <p:tav tm="0">
                                          <p:val>
                                            <p:strVal val="#ppt_x"/>
                                          </p:val>
                                        </p:tav>
                                        <p:tav tm="100000">
                                          <p:val>
                                            <p:strVal val="#ppt_x"/>
                                          </p:val>
                                        </p:tav>
                                      </p:tavLst>
                                    </p:anim>
                                    <p:anim calcmode="lin" valueType="num">
                                      <p:cBhvr>
                                        <p:cTn id="40" dur="720" decel="100000" fill="hold"/>
                                        <p:tgtEl>
                                          <p:spTgt spid="73"/>
                                        </p:tgtEl>
                                        <p:attrNameLst>
                                          <p:attrName>ppt_y</p:attrName>
                                        </p:attrNameLst>
                                      </p:cBhvr>
                                      <p:tavLst>
                                        <p:tav tm="0">
                                          <p:val>
                                            <p:strVal val="#ppt_y+1"/>
                                          </p:val>
                                        </p:tav>
                                        <p:tav tm="100000">
                                          <p:val>
                                            <p:strVal val="#ppt_y-.03"/>
                                          </p:val>
                                        </p:tav>
                                      </p:tavLst>
                                    </p:anim>
                                    <p:anim calcmode="lin" valueType="num">
                                      <p:cBhvr>
                                        <p:cTn id="41" dur="80" accel="100000" fill="hold">
                                          <p:stCondLst>
                                            <p:cond delay="720"/>
                                          </p:stCondLst>
                                        </p:cTn>
                                        <p:tgtEl>
                                          <p:spTgt spid="73"/>
                                        </p:tgtEl>
                                        <p:attrNameLst>
                                          <p:attrName>ppt_y</p:attrName>
                                        </p:attrNameLst>
                                      </p:cBhvr>
                                      <p:tavLst>
                                        <p:tav tm="0">
                                          <p:val>
                                            <p:strVal val="#ppt_y-.03"/>
                                          </p:val>
                                        </p:tav>
                                        <p:tav tm="100000">
                                          <p:val>
                                            <p:strVal val="#ppt_y"/>
                                          </p:val>
                                        </p:tav>
                                      </p:tavLst>
                                    </p:anim>
                                  </p:childTnLst>
                                </p:cTn>
                              </p:par>
                              <p:par>
                                <p:cTn id="42" presetID="37" presetClass="entr" presetSubtype="0" fill="hold" nodeType="withEffect">
                                  <p:stCondLst>
                                    <p:cond delay="100"/>
                                  </p:stCondLst>
                                  <p:childTnLst>
                                    <p:set>
                                      <p:cBhvr>
                                        <p:cTn id="43" dur="1" fill="hold">
                                          <p:stCondLst>
                                            <p:cond delay="0"/>
                                          </p:stCondLst>
                                        </p:cTn>
                                        <p:tgtEl>
                                          <p:spTgt spid="69"/>
                                        </p:tgtEl>
                                        <p:attrNameLst>
                                          <p:attrName>style.visibility</p:attrName>
                                        </p:attrNameLst>
                                      </p:cBhvr>
                                      <p:to>
                                        <p:strVal val="visible"/>
                                      </p:to>
                                    </p:set>
                                    <p:animEffect transition="in" filter="fade">
                                      <p:cBhvr>
                                        <p:cTn id="44" dur="800"/>
                                        <p:tgtEl>
                                          <p:spTgt spid="69"/>
                                        </p:tgtEl>
                                      </p:cBhvr>
                                    </p:animEffect>
                                    <p:anim calcmode="lin" valueType="num">
                                      <p:cBhvr>
                                        <p:cTn id="45" dur="800" fill="hold"/>
                                        <p:tgtEl>
                                          <p:spTgt spid="69"/>
                                        </p:tgtEl>
                                        <p:attrNameLst>
                                          <p:attrName>ppt_x</p:attrName>
                                        </p:attrNameLst>
                                      </p:cBhvr>
                                      <p:tavLst>
                                        <p:tav tm="0">
                                          <p:val>
                                            <p:strVal val="#ppt_x"/>
                                          </p:val>
                                        </p:tav>
                                        <p:tav tm="100000">
                                          <p:val>
                                            <p:strVal val="#ppt_x"/>
                                          </p:val>
                                        </p:tav>
                                      </p:tavLst>
                                    </p:anim>
                                    <p:anim calcmode="lin" valueType="num">
                                      <p:cBhvr>
                                        <p:cTn id="46" dur="720" decel="100000" fill="hold"/>
                                        <p:tgtEl>
                                          <p:spTgt spid="69"/>
                                        </p:tgtEl>
                                        <p:attrNameLst>
                                          <p:attrName>ppt_y</p:attrName>
                                        </p:attrNameLst>
                                      </p:cBhvr>
                                      <p:tavLst>
                                        <p:tav tm="0">
                                          <p:val>
                                            <p:strVal val="#ppt_y+1"/>
                                          </p:val>
                                        </p:tav>
                                        <p:tav tm="100000">
                                          <p:val>
                                            <p:strVal val="#ppt_y-.03"/>
                                          </p:val>
                                        </p:tav>
                                      </p:tavLst>
                                    </p:anim>
                                    <p:anim calcmode="lin" valueType="num">
                                      <p:cBhvr>
                                        <p:cTn id="47" dur="80" accel="100000" fill="hold">
                                          <p:stCondLst>
                                            <p:cond delay="720"/>
                                          </p:stCondLst>
                                        </p:cTn>
                                        <p:tgtEl>
                                          <p:spTgt spid="69"/>
                                        </p:tgtEl>
                                        <p:attrNameLst>
                                          <p:attrName>ppt_y</p:attrName>
                                        </p:attrNameLst>
                                      </p:cBhvr>
                                      <p:tavLst>
                                        <p:tav tm="0">
                                          <p:val>
                                            <p:strVal val="#ppt_y-.03"/>
                                          </p:val>
                                        </p:tav>
                                        <p:tav tm="100000">
                                          <p:val>
                                            <p:strVal val="#ppt_y"/>
                                          </p:val>
                                        </p:tav>
                                      </p:tavLst>
                                    </p:anim>
                                  </p:childTnLst>
                                </p:cTn>
                              </p:par>
                              <p:par>
                                <p:cTn id="48" presetID="37" presetClass="entr" presetSubtype="0" fill="hold" nodeType="withEffect">
                                  <p:stCondLst>
                                    <p:cond delay="100"/>
                                  </p:stCondLst>
                                  <p:childTnLst>
                                    <p:set>
                                      <p:cBhvr>
                                        <p:cTn id="49" dur="1" fill="hold">
                                          <p:stCondLst>
                                            <p:cond delay="0"/>
                                          </p:stCondLst>
                                        </p:cTn>
                                        <p:tgtEl>
                                          <p:spTgt spid="67"/>
                                        </p:tgtEl>
                                        <p:attrNameLst>
                                          <p:attrName>style.visibility</p:attrName>
                                        </p:attrNameLst>
                                      </p:cBhvr>
                                      <p:to>
                                        <p:strVal val="visible"/>
                                      </p:to>
                                    </p:set>
                                    <p:animEffect transition="in" filter="fade">
                                      <p:cBhvr>
                                        <p:cTn id="50" dur="800"/>
                                        <p:tgtEl>
                                          <p:spTgt spid="67"/>
                                        </p:tgtEl>
                                      </p:cBhvr>
                                    </p:animEffect>
                                    <p:anim calcmode="lin" valueType="num">
                                      <p:cBhvr>
                                        <p:cTn id="51" dur="800" fill="hold"/>
                                        <p:tgtEl>
                                          <p:spTgt spid="67"/>
                                        </p:tgtEl>
                                        <p:attrNameLst>
                                          <p:attrName>ppt_x</p:attrName>
                                        </p:attrNameLst>
                                      </p:cBhvr>
                                      <p:tavLst>
                                        <p:tav tm="0">
                                          <p:val>
                                            <p:strVal val="#ppt_x"/>
                                          </p:val>
                                        </p:tav>
                                        <p:tav tm="100000">
                                          <p:val>
                                            <p:strVal val="#ppt_x"/>
                                          </p:val>
                                        </p:tav>
                                      </p:tavLst>
                                    </p:anim>
                                    <p:anim calcmode="lin" valueType="num">
                                      <p:cBhvr>
                                        <p:cTn id="52" dur="720" decel="100000" fill="hold"/>
                                        <p:tgtEl>
                                          <p:spTgt spid="67"/>
                                        </p:tgtEl>
                                        <p:attrNameLst>
                                          <p:attrName>ppt_y</p:attrName>
                                        </p:attrNameLst>
                                      </p:cBhvr>
                                      <p:tavLst>
                                        <p:tav tm="0">
                                          <p:val>
                                            <p:strVal val="#ppt_y+1"/>
                                          </p:val>
                                        </p:tav>
                                        <p:tav tm="100000">
                                          <p:val>
                                            <p:strVal val="#ppt_y-.03"/>
                                          </p:val>
                                        </p:tav>
                                      </p:tavLst>
                                    </p:anim>
                                    <p:anim calcmode="lin" valueType="num">
                                      <p:cBhvr>
                                        <p:cTn id="53" dur="80" accel="100000" fill="hold">
                                          <p:stCondLst>
                                            <p:cond delay="720"/>
                                          </p:stCondLst>
                                        </p:cTn>
                                        <p:tgtEl>
                                          <p:spTgt spid="67"/>
                                        </p:tgtEl>
                                        <p:attrNameLst>
                                          <p:attrName>ppt_y</p:attrName>
                                        </p:attrNameLst>
                                      </p:cBhvr>
                                      <p:tavLst>
                                        <p:tav tm="0">
                                          <p:val>
                                            <p:strVal val="#ppt_y-.03"/>
                                          </p:val>
                                        </p:tav>
                                        <p:tav tm="100000">
                                          <p:val>
                                            <p:strVal val="#ppt_y"/>
                                          </p:val>
                                        </p:tav>
                                      </p:tavLst>
                                    </p:anim>
                                  </p:childTnLst>
                                </p:cTn>
                              </p:par>
                              <p:par>
                                <p:cTn id="54" presetID="37" presetClass="entr" presetSubtype="0" fill="hold" nodeType="withEffect">
                                  <p:stCondLst>
                                    <p:cond delay="30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800"/>
                                        <p:tgtEl>
                                          <p:spTgt spid="68"/>
                                        </p:tgtEl>
                                      </p:cBhvr>
                                    </p:animEffect>
                                    <p:anim calcmode="lin" valueType="num">
                                      <p:cBhvr>
                                        <p:cTn id="57" dur="800" fill="hold"/>
                                        <p:tgtEl>
                                          <p:spTgt spid="68"/>
                                        </p:tgtEl>
                                        <p:attrNameLst>
                                          <p:attrName>ppt_x</p:attrName>
                                        </p:attrNameLst>
                                      </p:cBhvr>
                                      <p:tavLst>
                                        <p:tav tm="0">
                                          <p:val>
                                            <p:strVal val="#ppt_x"/>
                                          </p:val>
                                        </p:tav>
                                        <p:tav tm="100000">
                                          <p:val>
                                            <p:strVal val="#ppt_x"/>
                                          </p:val>
                                        </p:tav>
                                      </p:tavLst>
                                    </p:anim>
                                    <p:anim calcmode="lin" valueType="num">
                                      <p:cBhvr>
                                        <p:cTn id="58" dur="720" decel="100000" fill="hold"/>
                                        <p:tgtEl>
                                          <p:spTgt spid="68"/>
                                        </p:tgtEl>
                                        <p:attrNameLst>
                                          <p:attrName>ppt_y</p:attrName>
                                        </p:attrNameLst>
                                      </p:cBhvr>
                                      <p:tavLst>
                                        <p:tav tm="0">
                                          <p:val>
                                            <p:strVal val="#ppt_y+1"/>
                                          </p:val>
                                        </p:tav>
                                        <p:tav tm="100000">
                                          <p:val>
                                            <p:strVal val="#ppt_y-.03"/>
                                          </p:val>
                                        </p:tav>
                                      </p:tavLst>
                                    </p:anim>
                                    <p:anim calcmode="lin" valueType="num">
                                      <p:cBhvr>
                                        <p:cTn id="59" dur="80" accel="100000" fill="hold">
                                          <p:stCondLst>
                                            <p:cond delay="720"/>
                                          </p:stCondLst>
                                        </p:cTn>
                                        <p:tgtEl>
                                          <p:spTgt spid="68"/>
                                        </p:tgtEl>
                                        <p:attrNameLst>
                                          <p:attrName>ppt_y</p:attrName>
                                        </p:attrNameLst>
                                      </p:cBhvr>
                                      <p:tavLst>
                                        <p:tav tm="0">
                                          <p:val>
                                            <p:strVal val="#ppt_y-.03"/>
                                          </p:val>
                                        </p:tav>
                                        <p:tav tm="100000">
                                          <p:val>
                                            <p:strVal val="#ppt_y"/>
                                          </p:val>
                                        </p:tav>
                                      </p:tavLst>
                                    </p:anim>
                                  </p:childTnLst>
                                </p:cTn>
                              </p:par>
                              <p:par>
                                <p:cTn id="60" presetID="37" presetClass="entr" presetSubtype="0" fill="hold" nodeType="withEffect">
                                  <p:stCondLst>
                                    <p:cond delay="400"/>
                                  </p:stCondLst>
                                  <p:childTnLst>
                                    <p:set>
                                      <p:cBhvr>
                                        <p:cTn id="61" dur="1" fill="hold">
                                          <p:stCondLst>
                                            <p:cond delay="0"/>
                                          </p:stCondLst>
                                        </p:cTn>
                                        <p:tgtEl>
                                          <p:spTgt spid="71"/>
                                        </p:tgtEl>
                                        <p:attrNameLst>
                                          <p:attrName>style.visibility</p:attrName>
                                        </p:attrNameLst>
                                      </p:cBhvr>
                                      <p:to>
                                        <p:strVal val="visible"/>
                                      </p:to>
                                    </p:set>
                                    <p:animEffect transition="in" filter="fade">
                                      <p:cBhvr>
                                        <p:cTn id="62" dur="800"/>
                                        <p:tgtEl>
                                          <p:spTgt spid="71"/>
                                        </p:tgtEl>
                                      </p:cBhvr>
                                    </p:animEffect>
                                    <p:anim calcmode="lin" valueType="num">
                                      <p:cBhvr>
                                        <p:cTn id="63" dur="800" fill="hold"/>
                                        <p:tgtEl>
                                          <p:spTgt spid="71"/>
                                        </p:tgtEl>
                                        <p:attrNameLst>
                                          <p:attrName>ppt_x</p:attrName>
                                        </p:attrNameLst>
                                      </p:cBhvr>
                                      <p:tavLst>
                                        <p:tav tm="0">
                                          <p:val>
                                            <p:strVal val="#ppt_x"/>
                                          </p:val>
                                        </p:tav>
                                        <p:tav tm="100000">
                                          <p:val>
                                            <p:strVal val="#ppt_x"/>
                                          </p:val>
                                        </p:tav>
                                      </p:tavLst>
                                    </p:anim>
                                    <p:anim calcmode="lin" valueType="num">
                                      <p:cBhvr>
                                        <p:cTn id="64" dur="720" decel="100000" fill="hold"/>
                                        <p:tgtEl>
                                          <p:spTgt spid="71"/>
                                        </p:tgtEl>
                                        <p:attrNameLst>
                                          <p:attrName>ppt_y</p:attrName>
                                        </p:attrNameLst>
                                      </p:cBhvr>
                                      <p:tavLst>
                                        <p:tav tm="0">
                                          <p:val>
                                            <p:strVal val="#ppt_y+1"/>
                                          </p:val>
                                        </p:tav>
                                        <p:tav tm="100000">
                                          <p:val>
                                            <p:strVal val="#ppt_y-.03"/>
                                          </p:val>
                                        </p:tav>
                                      </p:tavLst>
                                    </p:anim>
                                    <p:anim calcmode="lin" valueType="num">
                                      <p:cBhvr>
                                        <p:cTn id="65" dur="80" accel="100000" fill="hold">
                                          <p:stCondLst>
                                            <p:cond delay="720"/>
                                          </p:stCondLst>
                                        </p:cTn>
                                        <p:tgtEl>
                                          <p:spTgt spid="71"/>
                                        </p:tgtEl>
                                        <p:attrNameLst>
                                          <p:attrName>ppt_y</p:attrName>
                                        </p:attrNameLst>
                                      </p:cBhvr>
                                      <p:tavLst>
                                        <p:tav tm="0">
                                          <p:val>
                                            <p:strVal val="#ppt_y-.03"/>
                                          </p:val>
                                        </p:tav>
                                        <p:tav tm="100000">
                                          <p:val>
                                            <p:strVal val="#ppt_y"/>
                                          </p:val>
                                        </p:tav>
                                      </p:tavLst>
                                    </p:anim>
                                  </p:childTnLst>
                                </p:cTn>
                              </p:par>
                              <p:par>
                                <p:cTn id="66" presetID="37" presetClass="entr" presetSubtype="0" fill="hold" nodeType="withEffect">
                                  <p:stCondLst>
                                    <p:cond delay="200"/>
                                  </p:stCondLst>
                                  <p:childTnLst>
                                    <p:set>
                                      <p:cBhvr>
                                        <p:cTn id="67" dur="1" fill="hold">
                                          <p:stCondLst>
                                            <p:cond delay="0"/>
                                          </p:stCondLst>
                                        </p:cTn>
                                        <p:tgtEl>
                                          <p:spTgt spid="70"/>
                                        </p:tgtEl>
                                        <p:attrNameLst>
                                          <p:attrName>style.visibility</p:attrName>
                                        </p:attrNameLst>
                                      </p:cBhvr>
                                      <p:to>
                                        <p:strVal val="visible"/>
                                      </p:to>
                                    </p:set>
                                    <p:animEffect transition="in" filter="fade">
                                      <p:cBhvr>
                                        <p:cTn id="68" dur="800"/>
                                        <p:tgtEl>
                                          <p:spTgt spid="70"/>
                                        </p:tgtEl>
                                      </p:cBhvr>
                                    </p:animEffect>
                                    <p:anim calcmode="lin" valueType="num">
                                      <p:cBhvr>
                                        <p:cTn id="69" dur="800" fill="hold"/>
                                        <p:tgtEl>
                                          <p:spTgt spid="70"/>
                                        </p:tgtEl>
                                        <p:attrNameLst>
                                          <p:attrName>ppt_x</p:attrName>
                                        </p:attrNameLst>
                                      </p:cBhvr>
                                      <p:tavLst>
                                        <p:tav tm="0">
                                          <p:val>
                                            <p:strVal val="#ppt_x"/>
                                          </p:val>
                                        </p:tav>
                                        <p:tav tm="100000">
                                          <p:val>
                                            <p:strVal val="#ppt_x"/>
                                          </p:val>
                                        </p:tav>
                                      </p:tavLst>
                                    </p:anim>
                                    <p:anim calcmode="lin" valueType="num">
                                      <p:cBhvr>
                                        <p:cTn id="70" dur="720" decel="100000" fill="hold"/>
                                        <p:tgtEl>
                                          <p:spTgt spid="70"/>
                                        </p:tgtEl>
                                        <p:attrNameLst>
                                          <p:attrName>ppt_y</p:attrName>
                                        </p:attrNameLst>
                                      </p:cBhvr>
                                      <p:tavLst>
                                        <p:tav tm="0">
                                          <p:val>
                                            <p:strVal val="#ppt_y+1"/>
                                          </p:val>
                                        </p:tav>
                                        <p:tav tm="100000">
                                          <p:val>
                                            <p:strVal val="#ppt_y-.03"/>
                                          </p:val>
                                        </p:tav>
                                      </p:tavLst>
                                    </p:anim>
                                    <p:anim calcmode="lin" valueType="num">
                                      <p:cBhvr>
                                        <p:cTn id="71" dur="80" accel="100000" fill="hold">
                                          <p:stCondLst>
                                            <p:cond delay="720"/>
                                          </p:stCondLst>
                                        </p:cTn>
                                        <p:tgtEl>
                                          <p:spTgt spid="70"/>
                                        </p:tgtEl>
                                        <p:attrNameLst>
                                          <p:attrName>ppt_y</p:attrName>
                                        </p:attrNameLst>
                                      </p:cBhvr>
                                      <p:tavLst>
                                        <p:tav tm="0">
                                          <p:val>
                                            <p:strVal val="#ppt_y-.03"/>
                                          </p:val>
                                        </p:tav>
                                        <p:tav tm="100000">
                                          <p:val>
                                            <p:strVal val="#ppt_y"/>
                                          </p:val>
                                        </p:tav>
                                      </p:tavLst>
                                    </p:anim>
                                  </p:childTnLst>
                                </p:cTn>
                              </p:par>
                              <p:par>
                                <p:cTn id="72" presetID="8" presetClass="emph" presetSubtype="0" repeatCount="indefinite" fill="hold" nodeType="withEffect">
                                  <p:stCondLst>
                                    <p:cond delay="0"/>
                                  </p:stCondLst>
                                  <p:endCondLst>
                                    <p:cond evt="onNext" delay="0">
                                      <p:tgtEl>
                                        <p:sldTgt/>
                                      </p:tgtEl>
                                    </p:cond>
                                  </p:endCondLst>
                                  <p:childTnLst>
                                    <p:animRot by="21600000">
                                      <p:cBhvr>
                                        <p:cTn id="73" dur="2000" fill="hold"/>
                                        <p:tgtEl>
                                          <p:spTgt spid="67"/>
                                        </p:tgtEl>
                                        <p:attrNameLst>
                                          <p:attrName>r</p:attrName>
                                        </p:attrNameLst>
                                      </p:cBhvr>
                                    </p:animRot>
                                  </p:childTnLst>
                                </p:cTn>
                              </p:par>
                              <p:par>
                                <p:cTn id="74" presetID="8" presetClass="emph" presetSubtype="0" repeatCount="indefinite" fill="hold" nodeType="withEffect">
                                  <p:stCondLst>
                                    <p:cond delay="0"/>
                                  </p:stCondLst>
                                  <p:endCondLst>
                                    <p:cond evt="onNext" delay="0">
                                      <p:tgtEl>
                                        <p:sldTgt/>
                                      </p:tgtEl>
                                    </p:cond>
                                  </p:endCondLst>
                                  <p:childTnLst>
                                    <p:animRot by="21600000">
                                      <p:cBhvr>
                                        <p:cTn id="75" dur="2000" fill="hold"/>
                                        <p:tgtEl>
                                          <p:spTgt spid="68"/>
                                        </p:tgtEl>
                                        <p:attrNameLst>
                                          <p:attrName>r</p:attrName>
                                        </p:attrNameLst>
                                      </p:cBhvr>
                                    </p:animRot>
                                  </p:childTnLst>
                                </p:cTn>
                              </p:par>
                              <p:par>
                                <p:cTn id="76" presetID="50" presetClass="entr" presetSubtype="0" decel="100000" fill="hold" grpId="0" nodeType="withEffect">
                                  <p:stCondLst>
                                    <p:cond delay="100"/>
                                  </p:stCondLst>
                                  <p:childTnLst>
                                    <p:set>
                                      <p:cBhvr>
                                        <p:cTn id="77" dur="1" fill="hold">
                                          <p:stCondLst>
                                            <p:cond delay="0"/>
                                          </p:stCondLst>
                                        </p:cTn>
                                        <p:tgtEl>
                                          <p:spTgt spid="63"/>
                                        </p:tgtEl>
                                        <p:attrNameLst>
                                          <p:attrName>style.visibility</p:attrName>
                                        </p:attrNameLst>
                                      </p:cBhvr>
                                      <p:to>
                                        <p:strVal val="visible"/>
                                      </p:to>
                                    </p:set>
                                    <p:anim calcmode="lin" valueType="num">
                                      <p:cBhvr>
                                        <p:cTn id="78" dur="300" fill="hold"/>
                                        <p:tgtEl>
                                          <p:spTgt spid="63"/>
                                        </p:tgtEl>
                                        <p:attrNameLst>
                                          <p:attrName>ppt_w</p:attrName>
                                        </p:attrNameLst>
                                      </p:cBhvr>
                                      <p:tavLst>
                                        <p:tav tm="0">
                                          <p:val>
                                            <p:strVal val="#ppt_w+.3"/>
                                          </p:val>
                                        </p:tav>
                                        <p:tav tm="100000">
                                          <p:val>
                                            <p:strVal val="#ppt_w"/>
                                          </p:val>
                                        </p:tav>
                                      </p:tavLst>
                                    </p:anim>
                                    <p:anim calcmode="lin" valueType="num">
                                      <p:cBhvr>
                                        <p:cTn id="79" dur="300" fill="hold"/>
                                        <p:tgtEl>
                                          <p:spTgt spid="63"/>
                                        </p:tgtEl>
                                        <p:attrNameLst>
                                          <p:attrName>ppt_h</p:attrName>
                                        </p:attrNameLst>
                                      </p:cBhvr>
                                      <p:tavLst>
                                        <p:tav tm="0">
                                          <p:val>
                                            <p:strVal val="#ppt_h"/>
                                          </p:val>
                                        </p:tav>
                                        <p:tav tm="100000">
                                          <p:val>
                                            <p:strVal val="#ppt_h"/>
                                          </p:val>
                                        </p:tav>
                                      </p:tavLst>
                                    </p:anim>
                                    <p:animEffect transition="in" filter="fade">
                                      <p:cBhvr>
                                        <p:cTn id="80" dur="300"/>
                                        <p:tgtEl>
                                          <p:spTgt spid="63"/>
                                        </p:tgtEl>
                                      </p:cBhvr>
                                    </p:animEffect>
                                  </p:childTnLst>
                                </p:cTn>
                              </p:par>
                              <p:par>
                                <p:cTn id="81" presetID="50" presetClass="entr" presetSubtype="0" decel="100000" fill="hold" grpId="0" nodeType="withEffect">
                                  <p:stCondLst>
                                    <p:cond delay="100"/>
                                  </p:stCondLst>
                                  <p:childTnLst>
                                    <p:set>
                                      <p:cBhvr>
                                        <p:cTn id="82" dur="1" fill="hold">
                                          <p:stCondLst>
                                            <p:cond delay="0"/>
                                          </p:stCondLst>
                                        </p:cTn>
                                        <p:tgtEl>
                                          <p:spTgt spid="64"/>
                                        </p:tgtEl>
                                        <p:attrNameLst>
                                          <p:attrName>style.visibility</p:attrName>
                                        </p:attrNameLst>
                                      </p:cBhvr>
                                      <p:to>
                                        <p:strVal val="visible"/>
                                      </p:to>
                                    </p:set>
                                    <p:anim calcmode="lin" valueType="num">
                                      <p:cBhvr>
                                        <p:cTn id="83" dur="300" fill="hold"/>
                                        <p:tgtEl>
                                          <p:spTgt spid="64"/>
                                        </p:tgtEl>
                                        <p:attrNameLst>
                                          <p:attrName>ppt_w</p:attrName>
                                        </p:attrNameLst>
                                      </p:cBhvr>
                                      <p:tavLst>
                                        <p:tav tm="0">
                                          <p:val>
                                            <p:strVal val="#ppt_w+.3"/>
                                          </p:val>
                                        </p:tav>
                                        <p:tav tm="100000">
                                          <p:val>
                                            <p:strVal val="#ppt_w"/>
                                          </p:val>
                                        </p:tav>
                                      </p:tavLst>
                                    </p:anim>
                                    <p:anim calcmode="lin" valueType="num">
                                      <p:cBhvr>
                                        <p:cTn id="84" dur="300" fill="hold"/>
                                        <p:tgtEl>
                                          <p:spTgt spid="64"/>
                                        </p:tgtEl>
                                        <p:attrNameLst>
                                          <p:attrName>ppt_h</p:attrName>
                                        </p:attrNameLst>
                                      </p:cBhvr>
                                      <p:tavLst>
                                        <p:tav tm="0">
                                          <p:val>
                                            <p:strVal val="#ppt_h"/>
                                          </p:val>
                                        </p:tav>
                                        <p:tav tm="100000">
                                          <p:val>
                                            <p:strVal val="#ppt_h"/>
                                          </p:val>
                                        </p:tav>
                                      </p:tavLst>
                                    </p:anim>
                                    <p:animEffect transition="in" filter="fade">
                                      <p:cBhvr>
                                        <p:cTn id="85" dur="300"/>
                                        <p:tgtEl>
                                          <p:spTgt spid="64"/>
                                        </p:tgtEl>
                                      </p:cBhvr>
                                    </p:animEffect>
                                  </p:childTnLst>
                                </p:cTn>
                              </p:par>
                              <p:par>
                                <p:cTn id="86" presetID="22" presetClass="entr" presetSubtype="4" fill="hold" grpId="0" nodeType="withEffect">
                                  <p:stCondLst>
                                    <p:cond delay="200"/>
                                  </p:stCondLst>
                                  <p:childTnLst>
                                    <p:set>
                                      <p:cBhvr>
                                        <p:cTn id="87" dur="1" fill="hold">
                                          <p:stCondLst>
                                            <p:cond delay="0"/>
                                          </p:stCondLst>
                                        </p:cTn>
                                        <p:tgtEl>
                                          <p:spTgt spid="37"/>
                                        </p:tgtEl>
                                        <p:attrNameLst>
                                          <p:attrName>style.visibility</p:attrName>
                                        </p:attrNameLst>
                                      </p:cBhvr>
                                      <p:to>
                                        <p:strVal val="visible"/>
                                      </p:to>
                                    </p:set>
                                    <p:animEffect transition="in" filter="wipe(down)">
                                      <p:cBhvr>
                                        <p:cTn id="88" dur="500"/>
                                        <p:tgtEl>
                                          <p:spTgt spid="37"/>
                                        </p:tgtEl>
                                      </p:cBhvr>
                                    </p:animEffect>
                                  </p:childTnLst>
                                </p:cTn>
                              </p:par>
                              <p:par>
                                <p:cTn id="89" presetID="37" presetClass="entr" presetSubtype="0" fill="hold" nodeType="withEffect">
                                  <p:stCondLst>
                                    <p:cond delay="10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800"/>
                                        <p:tgtEl>
                                          <p:spTgt spid="39"/>
                                        </p:tgtEl>
                                      </p:cBhvr>
                                    </p:animEffect>
                                    <p:anim calcmode="lin" valueType="num">
                                      <p:cBhvr>
                                        <p:cTn id="92" dur="800" fill="hold"/>
                                        <p:tgtEl>
                                          <p:spTgt spid="39"/>
                                        </p:tgtEl>
                                        <p:attrNameLst>
                                          <p:attrName>ppt_x</p:attrName>
                                        </p:attrNameLst>
                                      </p:cBhvr>
                                      <p:tavLst>
                                        <p:tav tm="0">
                                          <p:val>
                                            <p:strVal val="#ppt_x"/>
                                          </p:val>
                                        </p:tav>
                                        <p:tav tm="100000">
                                          <p:val>
                                            <p:strVal val="#ppt_x"/>
                                          </p:val>
                                        </p:tav>
                                      </p:tavLst>
                                    </p:anim>
                                    <p:anim calcmode="lin" valueType="num">
                                      <p:cBhvr>
                                        <p:cTn id="93" dur="720" decel="100000" fill="hold"/>
                                        <p:tgtEl>
                                          <p:spTgt spid="39"/>
                                        </p:tgtEl>
                                        <p:attrNameLst>
                                          <p:attrName>ppt_y</p:attrName>
                                        </p:attrNameLst>
                                      </p:cBhvr>
                                      <p:tavLst>
                                        <p:tav tm="0">
                                          <p:val>
                                            <p:strVal val="#ppt_y+1"/>
                                          </p:val>
                                        </p:tav>
                                        <p:tav tm="100000">
                                          <p:val>
                                            <p:strVal val="#ppt_y-.03"/>
                                          </p:val>
                                        </p:tav>
                                      </p:tavLst>
                                    </p:anim>
                                    <p:anim calcmode="lin" valueType="num">
                                      <p:cBhvr>
                                        <p:cTn id="94" dur="80" accel="100000" fill="hold">
                                          <p:stCondLst>
                                            <p:cond delay="720"/>
                                          </p:stCondLst>
                                        </p:cTn>
                                        <p:tgtEl>
                                          <p:spTgt spid="39"/>
                                        </p:tgtEl>
                                        <p:attrNameLst>
                                          <p:attrName>ppt_y</p:attrName>
                                        </p:attrNameLst>
                                      </p:cBhvr>
                                      <p:tavLst>
                                        <p:tav tm="0">
                                          <p:val>
                                            <p:strVal val="#ppt_y-.03"/>
                                          </p:val>
                                        </p:tav>
                                        <p:tav tm="100000">
                                          <p:val>
                                            <p:strVal val="#ppt_y"/>
                                          </p:val>
                                        </p:tav>
                                      </p:tavLst>
                                    </p:anim>
                                  </p:childTnLst>
                                </p:cTn>
                              </p:par>
                              <p:par>
                                <p:cTn id="95" presetID="37" presetClass="entr" presetSubtype="0" fill="hold" nodeType="withEffect">
                                  <p:stCondLst>
                                    <p:cond delay="300"/>
                                  </p:stCondLst>
                                  <p:childTnLst>
                                    <p:set>
                                      <p:cBhvr>
                                        <p:cTn id="96" dur="1" fill="hold">
                                          <p:stCondLst>
                                            <p:cond delay="0"/>
                                          </p:stCondLst>
                                        </p:cTn>
                                        <p:tgtEl>
                                          <p:spTgt spid="40"/>
                                        </p:tgtEl>
                                        <p:attrNameLst>
                                          <p:attrName>style.visibility</p:attrName>
                                        </p:attrNameLst>
                                      </p:cBhvr>
                                      <p:to>
                                        <p:strVal val="visible"/>
                                      </p:to>
                                    </p:set>
                                    <p:animEffect transition="in" filter="fade">
                                      <p:cBhvr>
                                        <p:cTn id="97" dur="800"/>
                                        <p:tgtEl>
                                          <p:spTgt spid="40"/>
                                        </p:tgtEl>
                                      </p:cBhvr>
                                    </p:animEffect>
                                    <p:anim calcmode="lin" valueType="num">
                                      <p:cBhvr>
                                        <p:cTn id="98" dur="800" fill="hold"/>
                                        <p:tgtEl>
                                          <p:spTgt spid="40"/>
                                        </p:tgtEl>
                                        <p:attrNameLst>
                                          <p:attrName>ppt_x</p:attrName>
                                        </p:attrNameLst>
                                      </p:cBhvr>
                                      <p:tavLst>
                                        <p:tav tm="0">
                                          <p:val>
                                            <p:strVal val="#ppt_x"/>
                                          </p:val>
                                        </p:tav>
                                        <p:tav tm="100000">
                                          <p:val>
                                            <p:strVal val="#ppt_x"/>
                                          </p:val>
                                        </p:tav>
                                      </p:tavLst>
                                    </p:anim>
                                    <p:anim calcmode="lin" valueType="num">
                                      <p:cBhvr>
                                        <p:cTn id="99" dur="720" decel="100000" fill="hold"/>
                                        <p:tgtEl>
                                          <p:spTgt spid="40"/>
                                        </p:tgtEl>
                                        <p:attrNameLst>
                                          <p:attrName>ppt_y</p:attrName>
                                        </p:attrNameLst>
                                      </p:cBhvr>
                                      <p:tavLst>
                                        <p:tav tm="0">
                                          <p:val>
                                            <p:strVal val="#ppt_y+1"/>
                                          </p:val>
                                        </p:tav>
                                        <p:tav tm="100000">
                                          <p:val>
                                            <p:strVal val="#ppt_y-.03"/>
                                          </p:val>
                                        </p:tav>
                                      </p:tavLst>
                                    </p:anim>
                                    <p:anim calcmode="lin" valueType="num">
                                      <p:cBhvr>
                                        <p:cTn id="100" dur="80" accel="100000" fill="hold">
                                          <p:stCondLst>
                                            <p:cond delay="720"/>
                                          </p:stCondLst>
                                        </p:cTn>
                                        <p:tgtEl>
                                          <p:spTgt spid="40"/>
                                        </p:tgtEl>
                                        <p:attrNameLst>
                                          <p:attrName>ppt_y</p:attrName>
                                        </p:attrNameLst>
                                      </p:cBhvr>
                                      <p:tavLst>
                                        <p:tav tm="0">
                                          <p:val>
                                            <p:strVal val="#ppt_y-.03"/>
                                          </p:val>
                                        </p:tav>
                                        <p:tav tm="100000">
                                          <p:val>
                                            <p:strVal val="#ppt_y"/>
                                          </p:val>
                                        </p:tav>
                                      </p:tavLst>
                                    </p:anim>
                                  </p:childTnLst>
                                </p:cTn>
                              </p:par>
                              <p:par>
                                <p:cTn id="101" presetID="37" presetClass="entr" presetSubtype="0" fill="hold" nodeType="withEffect">
                                  <p:stCondLst>
                                    <p:cond delay="30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800"/>
                                        <p:tgtEl>
                                          <p:spTgt spid="35"/>
                                        </p:tgtEl>
                                      </p:cBhvr>
                                    </p:animEffect>
                                    <p:anim calcmode="lin" valueType="num">
                                      <p:cBhvr>
                                        <p:cTn id="104" dur="800" fill="hold"/>
                                        <p:tgtEl>
                                          <p:spTgt spid="35"/>
                                        </p:tgtEl>
                                        <p:attrNameLst>
                                          <p:attrName>ppt_x</p:attrName>
                                        </p:attrNameLst>
                                      </p:cBhvr>
                                      <p:tavLst>
                                        <p:tav tm="0">
                                          <p:val>
                                            <p:strVal val="#ppt_x"/>
                                          </p:val>
                                        </p:tav>
                                        <p:tav tm="100000">
                                          <p:val>
                                            <p:strVal val="#ppt_x"/>
                                          </p:val>
                                        </p:tav>
                                      </p:tavLst>
                                    </p:anim>
                                    <p:anim calcmode="lin" valueType="num">
                                      <p:cBhvr>
                                        <p:cTn id="105" dur="720" decel="100000" fill="hold"/>
                                        <p:tgtEl>
                                          <p:spTgt spid="35"/>
                                        </p:tgtEl>
                                        <p:attrNameLst>
                                          <p:attrName>ppt_y</p:attrName>
                                        </p:attrNameLst>
                                      </p:cBhvr>
                                      <p:tavLst>
                                        <p:tav tm="0">
                                          <p:val>
                                            <p:strVal val="#ppt_y+1"/>
                                          </p:val>
                                        </p:tav>
                                        <p:tav tm="100000">
                                          <p:val>
                                            <p:strVal val="#ppt_y-.03"/>
                                          </p:val>
                                        </p:tav>
                                      </p:tavLst>
                                    </p:anim>
                                    <p:anim calcmode="lin" valueType="num">
                                      <p:cBhvr>
                                        <p:cTn id="106" dur="80" accel="100000" fill="hold">
                                          <p:stCondLst>
                                            <p:cond delay="720"/>
                                          </p:stCondLst>
                                        </p:cTn>
                                        <p:tgtEl>
                                          <p:spTgt spid="35"/>
                                        </p:tgtEl>
                                        <p:attrNameLst>
                                          <p:attrName>ppt_y</p:attrName>
                                        </p:attrNameLst>
                                      </p:cBhvr>
                                      <p:tavLst>
                                        <p:tav tm="0">
                                          <p:val>
                                            <p:strVal val="#ppt_y-.03"/>
                                          </p:val>
                                        </p:tav>
                                        <p:tav tm="100000">
                                          <p:val>
                                            <p:strVal val="#ppt_y"/>
                                          </p:val>
                                        </p:tav>
                                      </p:tavLst>
                                    </p:anim>
                                  </p:childTnLst>
                                </p:cTn>
                              </p:par>
                              <p:par>
                                <p:cTn id="107" presetID="8" presetClass="emph" presetSubtype="0" repeatCount="indefinite" fill="hold" nodeType="withEffect">
                                  <p:stCondLst>
                                    <p:cond delay="0"/>
                                  </p:stCondLst>
                                  <p:endCondLst>
                                    <p:cond evt="onNext" delay="0">
                                      <p:tgtEl>
                                        <p:sldTgt/>
                                      </p:tgtEl>
                                    </p:cond>
                                  </p:endCondLst>
                                  <p:childTnLst>
                                    <p:animRot by="21600000">
                                      <p:cBhvr>
                                        <p:cTn id="108" dur="2000" fill="hold"/>
                                        <p:tgtEl>
                                          <p:spTgt spid="35"/>
                                        </p:tgtEl>
                                        <p:attrNameLst>
                                          <p:attrName>r</p:attrName>
                                        </p:attrNameLst>
                                      </p:cBhvr>
                                    </p:animRot>
                                  </p:childTnLst>
                                </p:cTn>
                              </p:par>
                              <p:par>
                                <p:cTn id="109" presetID="37" presetClass="entr" presetSubtype="0" fill="hold" nodeType="withEffect">
                                  <p:stCondLst>
                                    <p:cond delay="300"/>
                                  </p:stCondLst>
                                  <p:childTnLst>
                                    <p:set>
                                      <p:cBhvr>
                                        <p:cTn id="110" dur="1" fill="hold">
                                          <p:stCondLst>
                                            <p:cond delay="0"/>
                                          </p:stCondLst>
                                        </p:cTn>
                                        <p:tgtEl>
                                          <p:spTgt spid="36"/>
                                        </p:tgtEl>
                                        <p:attrNameLst>
                                          <p:attrName>style.visibility</p:attrName>
                                        </p:attrNameLst>
                                      </p:cBhvr>
                                      <p:to>
                                        <p:strVal val="visible"/>
                                      </p:to>
                                    </p:set>
                                    <p:animEffect transition="in" filter="fade">
                                      <p:cBhvr>
                                        <p:cTn id="111" dur="800"/>
                                        <p:tgtEl>
                                          <p:spTgt spid="36"/>
                                        </p:tgtEl>
                                      </p:cBhvr>
                                    </p:animEffect>
                                    <p:anim calcmode="lin" valueType="num">
                                      <p:cBhvr>
                                        <p:cTn id="112" dur="800" fill="hold"/>
                                        <p:tgtEl>
                                          <p:spTgt spid="36"/>
                                        </p:tgtEl>
                                        <p:attrNameLst>
                                          <p:attrName>ppt_x</p:attrName>
                                        </p:attrNameLst>
                                      </p:cBhvr>
                                      <p:tavLst>
                                        <p:tav tm="0">
                                          <p:val>
                                            <p:strVal val="#ppt_x"/>
                                          </p:val>
                                        </p:tav>
                                        <p:tav tm="100000">
                                          <p:val>
                                            <p:strVal val="#ppt_x"/>
                                          </p:val>
                                        </p:tav>
                                      </p:tavLst>
                                    </p:anim>
                                    <p:anim calcmode="lin" valueType="num">
                                      <p:cBhvr>
                                        <p:cTn id="113" dur="720" decel="100000" fill="hold"/>
                                        <p:tgtEl>
                                          <p:spTgt spid="36"/>
                                        </p:tgtEl>
                                        <p:attrNameLst>
                                          <p:attrName>ppt_y</p:attrName>
                                        </p:attrNameLst>
                                      </p:cBhvr>
                                      <p:tavLst>
                                        <p:tav tm="0">
                                          <p:val>
                                            <p:strVal val="#ppt_y+1"/>
                                          </p:val>
                                        </p:tav>
                                        <p:tav tm="100000">
                                          <p:val>
                                            <p:strVal val="#ppt_y-.03"/>
                                          </p:val>
                                        </p:tav>
                                      </p:tavLst>
                                    </p:anim>
                                    <p:anim calcmode="lin" valueType="num">
                                      <p:cBhvr>
                                        <p:cTn id="114" dur="80" accel="100000" fill="hold">
                                          <p:stCondLst>
                                            <p:cond delay="720"/>
                                          </p:stCondLst>
                                        </p:cTn>
                                        <p:tgtEl>
                                          <p:spTgt spid="36"/>
                                        </p:tgtEl>
                                        <p:attrNameLst>
                                          <p:attrName>ppt_y</p:attrName>
                                        </p:attrNameLst>
                                      </p:cBhvr>
                                      <p:tavLst>
                                        <p:tav tm="0">
                                          <p:val>
                                            <p:strVal val="#ppt_y-.03"/>
                                          </p:val>
                                        </p:tav>
                                        <p:tav tm="100000">
                                          <p:val>
                                            <p:strVal val="#ppt_y"/>
                                          </p:val>
                                        </p:tav>
                                      </p:tavLst>
                                    </p:anim>
                                  </p:childTnLst>
                                </p:cTn>
                              </p:par>
                              <p:par>
                                <p:cTn id="115" presetID="8" presetClass="emph" presetSubtype="0" repeatCount="indefinite" fill="hold" nodeType="withEffect">
                                  <p:stCondLst>
                                    <p:cond delay="0"/>
                                  </p:stCondLst>
                                  <p:endCondLst>
                                    <p:cond evt="onNext" delay="0">
                                      <p:tgtEl>
                                        <p:sldTgt/>
                                      </p:tgtEl>
                                    </p:cond>
                                  </p:endCondLst>
                                  <p:childTnLst>
                                    <p:animRot by="21600000">
                                      <p:cBhvr>
                                        <p:cTn id="116" dur="2000" fill="hold"/>
                                        <p:tgtEl>
                                          <p:spTgt spid="36"/>
                                        </p:tgtEl>
                                        <p:attrNameLst>
                                          <p:attrName>r</p:attrName>
                                        </p:attrNameLst>
                                      </p:cBhvr>
                                    </p:animRot>
                                  </p:childTnLst>
                                </p:cTn>
                              </p:par>
                              <p:par>
                                <p:cTn id="117" presetID="50" presetClass="entr" presetSubtype="0" decel="100000" fill="hold" grpId="0" nodeType="withEffect">
                                  <p:stCondLst>
                                    <p:cond delay="100"/>
                                  </p:stCondLst>
                                  <p:childTnLst>
                                    <p:set>
                                      <p:cBhvr>
                                        <p:cTn id="118" dur="1" fill="hold">
                                          <p:stCondLst>
                                            <p:cond delay="0"/>
                                          </p:stCondLst>
                                        </p:cTn>
                                        <p:tgtEl>
                                          <p:spTgt spid="38"/>
                                        </p:tgtEl>
                                        <p:attrNameLst>
                                          <p:attrName>style.visibility</p:attrName>
                                        </p:attrNameLst>
                                      </p:cBhvr>
                                      <p:to>
                                        <p:strVal val="visible"/>
                                      </p:to>
                                    </p:set>
                                    <p:anim calcmode="lin" valueType="num">
                                      <p:cBhvr>
                                        <p:cTn id="119" dur="300" fill="hold"/>
                                        <p:tgtEl>
                                          <p:spTgt spid="38"/>
                                        </p:tgtEl>
                                        <p:attrNameLst>
                                          <p:attrName>ppt_w</p:attrName>
                                        </p:attrNameLst>
                                      </p:cBhvr>
                                      <p:tavLst>
                                        <p:tav tm="0">
                                          <p:val>
                                            <p:strVal val="#ppt_w+.3"/>
                                          </p:val>
                                        </p:tav>
                                        <p:tav tm="100000">
                                          <p:val>
                                            <p:strVal val="#ppt_w"/>
                                          </p:val>
                                        </p:tav>
                                      </p:tavLst>
                                    </p:anim>
                                    <p:anim calcmode="lin" valueType="num">
                                      <p:cBhvr>
                                        <p:cTn id="120" dur="300" fill="hold"/>
                                        <p:tgtEl>
                                          <p:spTgt spid="38"/>
                                        </p:tgtEl>
                                        <p:attrNameLst>
                                          <p:attrName>ppt_h</p:attrName>
                                        </p:attrNameLst>
                                      </p:cBhvr>
                                      <p:tavLst>
                                        <p:tav tm="0">
                                          <p:val>
                                            <p:strVal val="#ppt_h"/>
                                          </p:val>
                                        </p:tav>
                                        <p:tav tm="100000">
                                          <p:val>
                                            <p:strVal val="#ppt_h"/>
                                          </p:val>
                                        </p:tav>
                                      </p:tavLst>
                                    </p:anim>
                                    <p:animEffect transition="in" filter="fade">
                                      <p:cBhvr>
                                        <p:cTn id="121" dur="300"/>
                                        <p:tgtEl>
                                          <p:spTgt spid="38"/>
                                        </p:tgtEl>
                                      </p:cBhvr>
                                    </p:animEffect>
                                  </p:childTnLst>
                                </p:cTn>
                              </p:par>
                              <p:par>
                                <p:cTn id="122" presetID="50" presetClass="entr" presetSubtype="0" decel="100000" fill="hold" grpId="0" nodeType="withEffect">
                                  <p:stCondLst>
                                    <p:cond delay="100"/>
                                  </p:stCondLst>
                                  <p:childTnLst>
                                    <p:set>
                                      <p:cBhvr>
                                        <p:cTn id="123" dur="1" fill="hold">
                                          <p:stCondLst>
                                            <p:cond delay="0"/>
                                          </p:stCondLst>
                                        </p:cTn>
                                        <p:tgtEl>
                                          <p:spTgt spid="41"/>
                                        </p:tgtEl>
                                        <p:attrNameLst>
                                          <p:attrName>style.visibility</p:attrName>
                                        </p:attrNameLst>
                                      </p:cBhvr>
                                      <p:to>
                                        <p:strVal val="visible"/>
                                      </p:to>
                                    </p:set>
                                    <p:anim calcmode="lin" valueType="num">
                                      <p:cBhvr>
                                        <p:cTn id="124" dur="300" fill="hold"/>
                                        <p:tgtEl>
                                          <p:spTgt spid="41"/>
                                        </p:tgtEl>
                                        <p:attrNameLst>
                                          <p:attrName>ppt_w</p:attrName>
                                        </p:attrNameLst>
                                      </p:cBhvr>
                                      <p:tavLst>
                                        <p:tav tm="0">
                                          <p:val>
                                            <p:strVal val="#ppt_w+.3"/>
                                          </p:val>
                                        </p:tav>
                                        <p:tav tm="100000">
                                          <p:val>
                                            <p:strVal val="#ppt_w"/>
                                          </p:val>
                                        </p:tav>
                                      </p:tavLst>
                                    </p:anim>
                                    <p:anim calcmode="lin" valueType="num">
                                      <p:cBhvr>
                                        <p:cTn id="125" dur="300" fill="hold"/>
                                        <p:tgtEl>
                                          <p:spTgt spid="41"/>
                                        </p:tgtEl>
                                        <p:attrNameLst>
                                          <p:attrName>ppt_h</p:attrName>
                                        </p:attrNameLst>
                                      </p:cBhvr>
                                      <p:tavLst>
                                        <p:tav tm="0">
                                          <p:val>
                                            <p:strVal val="#ppt_h"/>
                                          </p:val>
                                        </p:tav>
                                        <p:tav tm="100000">
                                          <p:val>
                                            <p:strVal val="#ppt_h"/>
                                          </p:val>
                                        </p:tav>
                                      </p:tavLst>
                                    </p:anim>
                                    <p:animEffect transition="in" filter="fade">
                                      <p:cBhvr>
                                        <p:cTn id="126" dur="3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7" grpId="0" animBg="1"/>
      <p:bldP spid="48" grpId="0" animBg="1"/>
      <p:bldP spid="49" grpId="0" animBg="1"/>
      <p:bldP spid="50" grpId="0" animBg="1"/>
      <p:bldP spid="53" grpId="0" animBg="1"/>
      <p:bldP spid="54" grpId="0" animBg="1"/>
      <p:bldP spid="55" grpId="0" animBg="1"/>
      <p:bldP spid="56" grpId="0" animBg="1"/>
      <p:bldP spid="63" grpId="0"/>
      <p:bldP spid="64" grpId="0"/>
      <p:bldP spid="37" grpId="0" animBg="1"/>
      <p:bldP spid="38"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04793" y="1052736"/>
            <a:ext cx="10547791" cy="600164"/>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latin typeface="Times New Roman" panose="02020603050405020304" pitchFamily="18" charset="0"/>
                <a:cs typeface="Times New Roman" panose="02020603050405020304" pitchFamily="18" charset="0"/>
              </a:rPr>
              <a:t>　东盛公司现有甲、乙两个投资方案，请用净现值法选出最优方案。（贴现率</a:t>
            </a:r>
            <a:r>
              <a:rPr lang="en-US" altLang="zh-CN" sz="2200" dirty="0">
                <a:latin typeface="Times New Roman" panose="02020603050405020304" pitchFamily="18" charset="0"/>
                <a:cs typeface="Times New Roman" panose="02020603050405020304" pitchFamily="18" charset="0"/>
              </a:rPr>
              <a:t>12%</a:t>
            </a:r>
            <a:r>
              <a:rPr lang="zh-CN" altLang="en-US" sz="2200" dirty="0">
                <a:latin typeface="Times New Roman" panose="02020603050405020304" pitchFamily="18" charset="0"/>
                <a:cs typeface="Times New Roman" panose="02020603050405020304" pitchFamily="18" charset="0"/>
              </a:rPr>
              <a:t>）</a:t>
            </a:r>
          </a:p>
        </p:txBody>
      </p:sp>
      <p:graphicFrame>
        <p:nvGraphicFramePr>
          <p:cNvPr id="23" name="表格 22"/>
          <p:cNvGraphicFramePr>
            <a:graphicFrameLocks noGrp="1"/>
          </p:cNvGraphicFramePr>
          <p:nvPr/>
        </p:nvGraphicFramePr>
        <p:xfrm>
          <a:off x="983432" y="1916832"/>
          <a:ext cx="8888537" cy="2072093"/>
        </p:xfrm>
        <a:graphic>
          <a:graphicData uri="http://schemas.openxmlformats.org/drawingml/2006/table">
            <a:tbl>
              <a:tblPr firstRow="1" bandRow="1">
                <a:tableStyleId>{5C22544A-7EE6-4342-B048-85BDC9FD1C3A}</a:tableStyleId>
              </a:tblPr>
              <a:tblGrid>
                <a:gridCol w="1269791">
                  <a:extLst>
                    <a:ext uri="{9D8B030D-6E8A-4147-A177-3AD203B41FA5}">
                      <a16:colId xmlns:a16="http://schemas.microsoft.com/office/drawing/2014/main" val="20000"/>
                    </a:ext>
                  </a:extLst>
                </a:gridCol>
                <a:gridCol w="1269791">
                  <a:extLst>
                    <a:ext uri="{9D8B030D-6E8A-4147-A177-3AD203B41FA5}">
                      <a16:colId xmlns:a16="http://schemas.microsoft.com/office/drawing/2014/main" val="20001"/>
                    </a:ext>
                  </a:extLst>
                </a:gridCol>
                <a:gridCol w="1269791">
                  <a:extLst>
                    <a:ext uri="{9D8B030D-6E8A-4147-A177-3AD203B41FA5}">
                      <a16:colId xmlns:a16="http://schemas.microsoft.com/office/drawing/2014/main" val="20002"/>
                    </a:ext>
                  </a:extLst>
                </a:gridCol>
                <a:gridCol w="1269791">
                  <a:extLst>
                    <a:ext uri="{9D8B030D-6E8A-4147-A177-3AD203B41FA5}">
                      <a16:colId xmlns:a16="http://schemas.microsoft.com/office/drawing/2014/main" val="20003"/>
                    </a:ext>
                  </a:extLst>
                </a:gridCol>
                <a:gridCol w="1269791">
                  <a:extLst>
                    <a:ext uri="{9D8B030D-6E8A-4147-A177-3AD203B41FA5}">
                      <a16:colId xmlns:a16="http://schemas.microsoft.com/office/drawing/2014/main" val="20004"/>
                    </a:ext>
                  </a:extLst>
                </a:gridCol>
                <a:gridCol w="1269791">
                  <a:extLst>
                    <a:ext uri="{9D8B030D-6E8A-4147-A177-3AD203B41FA5}">
                      <a16:colId xmlns:a16="http://schemas.microsoft.com/office/drawing/2014/main" val="20005"/>
                    </a:ext>
                  </a:extLst>
                </a:gridCol>
                <a:gridCol w="1269791">
                  <a:extLst>
                    <a:ext uri="{9D8B030D-6E8A-4147-A177-3AD203B41FA5}">
                      <a16:colId xmlns:a16="http://schemas.microsoft.com/office/drawing/2014/main" val="20006"/>
                    </a:ext>
                  </a:extLst>
                </a:gridCol>
              </a:tblGrid>
              <a:tr h="498837">
                <a:tc rowSpan="2">
                  <a:txBody>
                    <a:bodyPr/>
                    <a:lstStyle/>
                    <a:p>
                      <a:pPr algn="ctr"/>
                      <a:r>
                        <a:rPr lang="zh-CN" altLang="en-US" sz="2000" b="1" dirty="0">
                          <a:latin typeface="黑体" panose="02010609060101010101" pitchFamily="2" charset="-122"/>
                          <a:ea typeface="黑体" panose="02010609060101010101" pitchFamily="2" charset="-122"/>
                        </a:rPr>
                        <a:t>方案</a:t>
                      </a:r>
                    </a:p>
                  </a:txBody>
                  <a:tcPr anchor="ctr"/>
                </a:tc>
                <a:tc rowSpan="2">
                  <a:txBody>
                    <a:bodyPr/>
                    <a:lstStyle/>
                    <a:p>
                      <a:pPr algn="ctr"/>
                      <a:r>
                        <a:rPr lang="zh-CN" altLang="en-US" sz="2000" b="1" dirty="0">
                          <a:latin typeface="黑体" panose="02010609060101010101" pitchFamily="2" charset="-122"/>
                          <a:ea typeface="黑体" panose="02010609060101010101" pitchFamily="2" charset="-122"/>
                        </a:rPr>
                        <a:t>投资额</a:t>
                      </a:r>
                    </a:p>
                  </a:txBody>
                  <a:tcPr anchor="ctr"/>
                </a:tc>
                <a:tc gridSpan="5">
                  <a:txBody>
                    <a:bodyPr/>
                    <a:lstStyle/>
                    <a:p>
                      <a:pPr algn="ctr"/>
                      <a:r>
                        <a:rPr lang="zh-CN" altLang="en-US" sz="2000" b="1" dirty="0">
                          <a:latin typeface="黑体" panose="02010609060101010101" pitchFamily="2" charset="-122"/>
                          <a:ea typeface="黑体" panose="02010609060101010101" pitchFamily="2" charset="-122"/>
                        </a:rPr>
                        <a:t>各年现金流量</a:t>
                      </a:r>
                    </a:p>
                  </a:txBody>
                  <a:tcPr anchor="ct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98837">
                <a:tc vMerge="1">
                  <a:txBody>
                    <a:bodyPr/>
                    <a:lstStyle/>
                    <a:p>
                      <a:endParaRPr lang="zh-CN"/>
                    </a:p>
                  </a:txBody>
                  <a:tcPr/>
                </a:tc>
                <a:tc vMerge="1">
                  <a:txBody>
                    <a:bodyPr/>
                    <a:lstStyle/>
                    <a:p>
                      <a:endParaRPr lang="zh-CN"/>
                    </a:p>
                  </a:txBody>
                  <a:tcP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1</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2</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3</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4</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5</a:t>
                      </a:r>
                      <a:r>
                        <a:rPr lang="zh-CN" altLang="en-US" sz="2000" b="1" dirty="0">
                          <a:latin typeface="黑体" panose="02010609060101010101" pitchFamily="2" charset="-122"/>
                          <a:ea typeface="黑体" panose="02010609060101010101" pitchFamily="2" charset="-122"/>
                        </a:rPr>
                        <a:t>年</a:t>
                      </a:r>
                    </a:p>
                  </a:txBody>
                  <a:tcPr anchor="ctr"/>
                </a:tc>
                <a:extLst>
                  <a:ext uri="{0D108BD9-81ED-4DB2-BD59-A6C34878D82A}">
                    <a16:rowId xmlns:a16="http://schemas.microsoft.com/office/drawing/2014/main" val="10001"/>
                  </a:ext>
                </a:extLst>
              </a:tr>
              <a:tr h="498837">
                <a:tc>
                  <a:txBody>
                    <a:bodyPr/>
                    <a:lstStyle/>
                    <a:p>
                      <a:pPr algn="ctr"/>
                      <a:r>
                        <a:rPr lang="zh-CN" altLang="en-US" sz="2000" b="1" dirty="0">
                          <a:latin typeface="黑体" panose="02010609060101010101" pitchFamily="2" charset="-122"/>
                          <a:ea typeface="黑体" panose="02010609060101010101" pitchFamily="2" charset="-122"/>
                        </a:rPr>
                        <a:t>甲</a:t>
                      </a:r>
                    </a:p>
                  </a:txBody>
                  <a:tcPr anchor="ctr"/>
                </a:tc>
                <a:tc>
                  <a:txBody>
                    <a:bodyPr/>
                    <a:lstStyle/>
                    <a:p>
                      <a:pPr algn="ctr"/>
                      <a:r>
                        <a:rPr lang="en-US" altLang="zh-CN" sz="2000" b="1" dirty="0">
                          <a:latin typeface="黑体" panose="02010609060101010101" pitchFamily="2" charset="-122"/>
                          <a:ea typeface="黑体" panose="02010609060101010101" pitchFamily="2" charset="-122"/>
                        </a:rPr>
                        <a:t>120 000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a:t>
                      </a:r>
                      <a:r>
                        <a:rPr lang="en-US" altLang="zh-CN" sz="2000" b="1" baseline="0" dirty="0">
                          <a:latin typeface="黑体" panose="02010609060101010101" pitchFamily="2" charset="-122"/>
                          <a:ea typeface="黑体" panose="02010609060101010101" pitchFamily="2" charset="-122"/>
                        </a:rPr>
                        <a:t> 000</a:t>
                      </a:r>
                      <a:endParaRPr lang="zh-CN" altLang="en-US" sz="2000" b="1" dirty="0">
                        <a:latin typeface="黑体" panose="02010609060101010101" pitchFamily="2" charset="-122"/>
                        <a:ea typeface="黑体" panose="02010609060101010101" pitchFamily="2" charset="-122"/>
                      </a:endParaRPr>
                    </a:p>
                  </a:txBody>
                  <a:tcPr anchor="ctr"/>
                </a:tc>
                <a:extLst>
                  <a:ext uri="{0D108BD9-81ED-4DB2-BD59-A6C34878D82A}">
                    <a16:rowId xmlns:a16="http://schemas.microsoft.com/office/drawing/2014/main" val="10002"/>
                  </a:ext>
                </a:extLst>
              </a:tr>
              <a:tr h="575582">
                <a:tc>
                  <a:txBody>
                    <a:bodyPr/>
                    <a:lstStyle/>
                    <a:p>
                      <a:pPr algn="ctr"/>
                      <a:r>
                        <a:rPr lang="zh-CN" altLang="en-US" sz="2000" b="1" dirty="0">
                          <a:latin typeface="黑体" panose="02010609060101010101" pitchFamily="2" charset="-122"/>
                          <a:ea typeface="黑体" panose="02010609060101010101" pitchFamily="2" charset="-122"/>
                        </a:rPr>
                        <a:t>乙</a:t>
                      </a:r>
                    </a:p>
                  </a:txBody>
                  <a:tcPr anchor="ctr"/>
                </a:tc>
                <a:tc>
                  <a:txBody>
                    <a:bodyPr/>
                    <a:lstStyle/>
                    <a:p>
                      <a:pPr algn="ctr"/>
                      <a:r>
                        <a:rPr lang="en-US" altLang="zh-CN" sz="2000" b="1" dirty="0">
                          <a:latin typeface="黑体" panose="02010609060101010101" pitchFamily="2" charset="-122"/>
                          <a:ea typeface="黑体" panose="02010609060101010101" pitchFamily="2" charset="-122"/>
                        </a:rPr>
                        <a:t>120 000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40 000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60 000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60 000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40 000</a:t>
                      </a:r>
                      <a:endParaRPr lang="zh-CN" altLang="en-US" sz="2000" b="1" dirty="0">
                        <a:latin typeface="黑体" panose="02010609060101010101" pitchFamily="2" charset="-122"/>
                        <a:ea typeface="黑体" panose="02010609060101010101" pitchFamily="2" charset="-122"/>
                      </a:endParaRPr>
                    </a:p>
                  </a:txBody>
                  <a:tcPr anchor="ctr"/>
                </a:tc>
                <a:extLst>
                  <a:ext uri="{0D108BD9-81ED-4DB2-BD59-A6C34878D82A}">
                    <a16:rowId xmlns:a16="http://schemas.microsoft.com/office/drawing/2014/main" val="10003"/>
                  </a:ext>
                </a:extLst>
              </a:tr>
            </a:tbl>
          </a:graphicData>
        </a:graphic>
      </p:graphicFrame>
      <p:sp>
        <p:nvSpPr>
          <p:cNvPr id="24" name="TextBox 23"/>
          <p:cNvSpPr txBox="1"/>
          <p:nvPr/>
        </p:nvSpPr>
        <p:spPr>
          <a:xfrm>
            <a:off x="911424" y="4341004"/>
            <a:ext cx="7560840" cy="600164"/>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latin typeface="Times New Roman" panose="02020603050405020304" pitchFamily="18" charset="0"/>
                <a:cs typeface="Times New Roman" panose="02020603050405020304" pitchFamily="18" charset="0"/>
              </a:rPr>
              <a:t>甲方案净现值</a:t>
            </a:r>
            <a:r>
              <a:rPr 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50 000</a:t>
            </a:r>
            <a:r>
              <a:rPr lang="zh-CN" alt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P/A,12%,5</a:t>
            </a:r>
            <a:r>
              <a:rPr lang="zh-CN" alt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-120 000=60 250</a:t>
            </a:r>
          </a:p>
        </p:txBody>
      </p:sp>
      <p:sp>
        <p:nvSpPr>
          <p:cNvPr id="25" name="TextBox 24"/>
          <p:cNvSpPr txBox="1"/>
          <p:nvPr/>
        </p:nvSpPr>
        <p:spPr>
          <a:xfrm>
            <a:off x="911424" y="5244946"/>
            <a:ext cx="10873208" cy="1107996"/>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latin typeface="Times New Roman" panose="02020603050405020304" pitchFamily="18" charset="0"/>
                <a:cs typeface="Times New Roman" panose="02020603050405020304" pitchFamily="18" charset="0"/>
              </a:rPr>
              <a:t>乙方案净现值</a:t>
            </a:r>
            <a:r>
              <a:rPr lang="en-US" sz="2200" dirty="0">
                <a:latin typeface="Times New Roman" panose="02020603050405020304" pitchFamily="18" charset="0"/>
                <a:cs typeface="Times New Roman" panose="02020603050405020304" pitchFamily="18" charset="0"/>
              </a:rPr>
              <a:t>=40 000</a:t>
            </a:r>
            <a:r>
              <a:rPr lang="zh-CN" altLang="en-US" sz="2200" dirty="0">
                <a:latin typeface="Times New Roman" panose="02020603050405020304" pitchFamily="18" charset="0"/>
                <a:cs typeface="Times New Roman" panose="02020603050405020304" pitchFamily="18" charset="0"/>
              </a:rPr>
              <a:t>* （</a:t>
            </a:r>
            <a:r>
              <a:rPr lang="en-US" altLang="zh-CN" sz="2200" dirty="0">
                <a:latin typeface="Times New Roman" panose="02020603050405020304" pitchFamily="18" charset="0"/>
                <a:cs typeface="Times New Roman" panose="02020603050405020304" pitchFamily="18" charset="0"/>
              </a:rPr>
              <a:t>P/F,12%,1</a:t>
            </a:r>
            <a:r>
              <a:rPr lang="zh-CN" alt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+50 000</a:t>
            </a:r>
            <a:r>
              <a:rPr lang="zh-CN" altLang="en-US" sz="2200" dirty="0">
                <a:latin typeface="Times New Roman" panose="02020603050405020304" pitchFamily="18" charset="0"/>
                <a:cs typeface="Times New Roman" panose="02020603050405020304" pitchFamily="18" charset="0"/>
              </a:rPr>
              <a:t>* （</a:t>
            </a:r>
            <a:r>
              <a:rPr lang="en-US" altLang="zh-CN" sz="2200" dirty="0">
                <a:latin typeface="Times New Roman" panose="02020603050405020304" pitchFamily="18" charset="0"/>
                <a:cs typeface="Times New Roman" panose="02020603050405020304" pitchFamily="18" charset="0"/>
              </a:rPr>
              <a:t>P/F,12%,2</a:t>
            </a:r>
            <a:r>
              <a:rPr lang="zh-CN" alt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+60 000</a:t>
            </a:r>
            <a:r>
              <a:rPr lang="zh-CN" altLang="en-US" sz="2200" dirty="0">
                <a:latin typeface="Times New Roman" panose="02020603050405020304" pitchFamily="18" charset="0"/>
                <a:cs typeface="Times New Roman" panose="02020603050405020304" pitchFamily="18" charset="0"/>
              </a:rPr>
              <a:t>* （</a:t>
            </a:r>
            <a:r>
              <a:rPr lang="en-US" altLang="zh-CN" sz="2200" dirty="0">
                <a:latin typeface="Times New Roman" panose="02020603050405020304" pitchFamily="18" charset="0"/>
                <a:cs typeface="Times New Roman" panose="02020603050405020304" pitchFamily="18" charset="0"/>
              </a:rPr>
              <a:t>P/F,12%,3</a:t>
            </a:r>
            <a:r>
              <a:rPr lang="zh-CN" alt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+60 000</a:t>
            </a:r>
            <a:r>
              <a:rPr lang="zh-CN" altLang="en-US" sz="2200" dirty="0">
                <a:latin typeface="Times New Roman" panose="02020603050405020304" pitchFamily="18" charset="0"/>
                <a:cs typeface="Times New Roman" panose="02020603050405020304" pitchFamily="18" charset="0"/>
              </a:rPr>
              <a:t>* （</a:t>
            </a:r>
            <a:r>
              <a:rPr lang="en-US" altLang="zh-CN" sz="2200" dirty="0">
                <a:latin typeface="Times New Roman" panose="02020603050405020304" pitchFamily="18" charset="0"/>
                <a:cs typeface="Times New Roman" panose="02020603050405020304" pitchFamily="18" charset="0"/>
              </a:rPr>
              <a:t>P/F,12%,4</a:t>
            </a:r>
            <a:r>
              <a:rPr lang="zh-CN" alt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+40 000</a:t>
            </a:r>
            <a:r>
              <a:rPr lang="zh-CN" altLang="en-US" sz="2200" dirty="0">
                <a:latin typeface="Times New Roman" panose="02020603050405020304" pitchFamily="18" charset="0"/>
                <a:cs typeface="Times New Roman" panose="02020603050405020304" pitchFamily="18" charset="0"/>
              </a:rPr>
              <a:t>* （</a:t>
            </a:r>
            <a:r>
              <a:rPr lang="en-US" altLang="zh-CN" sz="2200" dirty="0">
                <a:latin typeface="Times New Roman" panose="02020603050405020304" pitchFamily="18" charset="0"/>
                <a:cs typeface="Times New Roman" panose="02020603050405020304" pitchFamily="18" charset="0"/>
              </a:rPr>
              <a:t>P/F,12%,5</a:t>
            </a:r>
            <a:r>
              <a:rPr lang="zh-CN" alt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-120 000=59 130</a:t>
            </a:r>
          </a:p>
        </p:txBody>
      </p:sp>
      <p:sp>
        <p:nvSpPr>
          <p:cNvPr id="26" name="十字星 25"/>
          <p:cNvSpPr/>
          <p:nvPr/>
        </p:nvSpPr>
        <p:spPr>
          <a:xfrm>
            <a:off x="9624392" y="4274725"/>
            <a:ext cx="792088" cy="732721"/>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a:extLst>
              <a:ext uri="{FF2B5EF4-FFF2-40B4-BE49-F238E27FC236}">
                <a16:creationId xmlns:a16="http://schemas.microsoft.com/office/drawing/2014/main" id="{74C1A466-BB1D-41EA-ADF3-595451D7D1C8}"/>
              </a:ext>
            </a:extLst>
          </p:cNvPr>
          <p:cNvGrpSpPr/>
          <p:nvPr/>
        </p:nvGrpSpPr>
        <p:grpSpPr>
          <a:xfrm>
            <a:off x="191345" y="92845"/>
            <a:ext cx="5616624" cy="613803"/>
            <a:chOff x="1271464" y="2420888"/>
            <a:chExt cx="4392488" cy="613803"/>
          </a:xfrm>
        </p:grpSpPr>
        <p:sp>
          <p:nvSpPr>
            <p:cNvPr id="14" name="矩形 2">
              <a:extLst>
                <a:ext uri="{FF2B5EF4-FFF2-40B4-BE49-F238E27FC236}">
                  <a16:creationId xmlns:a16="http://schemas.microsoft.com/office/drawing/2014/main" id="{DABCDBF2-90B0-4A80-A8CD-90944EBC79EF}"/>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27">
              <a:extLst>
                <a:ext uri="{FF2B5EF4-FFF2-40B4-BE49-F238E27FC236}">
                  <a16:creationId xmlns:a16="http://schemas.microsoft.com/office/drawing/2014/main" id="{02FDDD2B-088B-4B19-B64F-4098A5D0674F}"/>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投资决策评价指标</a:t>
              </a:r>
            </a:p>
          </p:txBody>
        </p:sp>
      </p:grpSp>
    </p:spTree>
    <p:extLst>
      <p:ext uri="{BB962C8B-B14F-4D97-AF65-F5344CB8AC3E}">
        <p14:creationId xmlns:p14="http://schemas.microsoft.com/office/powerpoint/2010/main" val="282232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dissolv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diamond(in)">
                                      <p:cBhvr>
                                        <p:cTn id="1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04793" y="1052736"/>
            <a:ext cx="10259759" cy="600164"/>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latin typeface="Times New Roman" panose="02020603050405020304" pitchFamily="18" charset="0"/>
                <a:cs typeface="Times New Roman" panose="02020603050405020304" pitchFamily="18" charset="0"/>
              </a:rPr>
              <a:t>　　东盛公司现有甲、乙两个投资方案，请用净现值率法选出最优方案。</a:t>
            </a:r>
          </a:p>
        </p:txBody>
      </p:sp>
      <p:graphicFrame>
        <p:nvGraphicFramePr>
          <p:cNvPr id="23" name="表格 22"/>
          <p:cNvGraphicFramePr>
            <a:graphicFrameLocks noGrp="1"/>
          </p:cNvGraphicFramePr>
          <p:nvPr/>
        </p:nvGraphicFramePr>
        <p:xfrm>
          <a:off x="983432" y="1916832"/>
          <a:ext cx="8888537" cy="2072093"/>
        </p:xfrm>
        <a:graphic>
          <a:graphicData uri="http://schemas.openxmlformats.org/drawingml/2006/table">
            <a:tbl>
              <a:tblPr firstRow="1" bandRow="1">
                <a:tableStyleId>{5C22544A-7EE6-4342-B048-85BDC9FD1C3A}</a:tableStyleId>
              </a:tblPr>
              <a:tblGrid>
                <a:gridCol w="1269791">
                  <a:extLst>
                    <a:ext uri="{9D8B030D-6E8A-4147-A177-3AD203B41FA5}">
                      <a16:colId xmlns:a16="http://schemas.microsoft.com/office/drawing/2014/main" val="20000"/>
                    </a:ext>
                  </a:extLst>
                </a:gridCol>
                <a:gridCol w="1269791">
                  <a:extLst>
                    <a:ext uri="{9D8B030D-6E8A-4147-A177-3AD203B41FA5}">
                      <a16:colId xmlns:a16="http://schemas.microsoft.com/office/drawing/2014/main" val="20001"/>
                    </a:ext>
                  </a:extLst>
                </a:gridCol>
                <a:gridCol w="1269791">
                  <a:extLst>
                    <a:ext uri="{9D8B030D-6E8A-4147-A177-3AD203B41FA5}">
                      <a16:colId xmlns:a16="http://schemas.microsoft.com/office/drawing/2014/main" val="20002"/>
                    </a:ext>
                  </a:extLst>
                </a:gridCol>
                <a:gridCol w="1269791">
                  <a:extLst>
                    <a:ext uri="{9D8B030D-6E8A-4147-A177-3AD203B41FA5}">
                      <a16:colId xmlns:a16="http://schemas.microsoft.com/office/drawing/2014/main" val="20003"/>
                    </a:ext>
                  </a:extLst>
                </a:gridCol>
                <a:gridCol w="1269791">
                  <a:extLst>
                    <a:ext uri="{9D8B030D-6E8A-4147-A177-3AD203B41FA5}">
                      <a16:colId xmlns:a16="http://schemas.microsoft.com/office/drawing/2014/main" val="20004"/>
                    </a:ext>
                  </a:extLst>
                </a:gridCol>
                <a:gridCol w="1269791">
                  <a:extLst>
                    <a:ext uri="{9D8B030D-6E8A-4147-A177-3AD203B41FA5}">
                      <a16:colId xmlns:a16="http://schemas.microsoft.com/office/drawing/2014/main" val="20005"/>
                    </a:ext>
                  </a:extLst>
                </a:gridCol>
                <a:gridCol w="1269791">
                  <a:extLst>
                    <a:ext uri="{9D8B030D-6E8A-4147-A177-3AD203B41FA5}">
                      <a16:colId xmlns:a16="http://schemas.microsoft.com/office/drawing/2014/main" val="20006"/>
                    </a:ext>
                  </a:extLst>
                </a:gridCol>
              </a:tblGrid>
              <a:tr h="498837">
                <a:tc rowSpan="2">
                  <a:txBody>
                    <a:bodyPr/>
                    <a:lstStyle/>
                    <a:p>
                      <a:pPr algn="ctr"/>
                      <a:r>
                        <a:rPr lang="zh-CN" altLang="en-US" sz="2000" b="1" dirty="0">
                          <a:latin typeface="黑体" panose="02010609060101010101" pitchFamily="2" charset="-122"/>
                          <a:ea typeface="黑体" panose="02010609060101010101" pitchFamily="2" charset="-122"/>
                        </a:rPr>
                        <a:t>方案</a:t>
                      </a:r>
                    </a:p>
                  </a:txBody>
                  <a:tcPr anchor="ctr"/>
                </a:tc>
                <a:tc rowSpan="2">
                  <a:txBody>
                    <a:bodyPr/>
                    <a:lstStyle/>
                    <a:p>
                      <a:pPr algn="ctr"/>
                      <a:r>
                        <a:rPr lang="zh-CN" altLang="en-US" sz="2000" b="1" dirty="0">
                          <a:latin typeface="黑体" panose="02010609060101010101" pitchFamily="2" charset="-122"/>
                          <a:ea typeface="黑体" panose="02010609060101010101" pitchFamily="2" charset="-122"/>
                        </a:rPr>
                        <a:t>投资额</a:t>
                      </a:r>
                    </a:p>
                  </a:txBody>
                  <a:tcPr anchor="ctr"/>
                </a:tc>
                <a:tc gridSpan="5">
                  <a:txBody>
                    <a:bodyPr/>
                    <a:lstStyle/>
                    <a:p>
                      <a:pPr algn="ctr"/>
                      <a:r>
                        <a:rPr lang="zh-CN" altLang="en-US" sz="2000" b="1" dirty="0">
                          <a:latin typeface="黑体" panose="02010609060101010101" pitchFamily="2" charset="-122"/>
                          <a:ea typeface="黑体" panose="02010609060101010101" pitchFamily="2" charset="-122"/>
                        </a:rPr>
                        <a:t>各年现金流量</a:t>
                      </a:r>
                    </a:p>
                  </a:txBody>
                  <a:tcPr anchor="ct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98837">
                <a:tc vMerge="1">
                  <a:txBody>
                    <a:bodyPr/>
                    <a:lstStyle/>
                    <a:p>
                      <a:endParaRPr lang="zh-CN"/>
                    </a:p>
                  </a:txBody>
                  <a:tcPr/>
                </a:tc>
                <a:tc vMerge="1">
                  <a:txBody>
                    <a:bodyPr/>
                    <a:lstStyle/>
                    <a:p>
                      <a:endParaRPr lang="zh-CN"/>
                    </a:p>
                  </a:txBody>
                  <a:tcP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1</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2</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3</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4</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5</a:t>
                      </a:r>
                      <a:r>
                        <a:rPr lang="zh-CN" altLang="en-US" sz="2000" b="1" dirty="0">
                          <a:latin typeface="黑体" panose="02010609060101010101" pitchFamily="2" charset="-122"/>
                          <a:ea typeface="黑体" panose="02010609060101010101" pitchFamily="2" charset="-122"/>
                        </a:rPr>
                        <a:t>年</a:t>
                      </a:r>
                    </a:p>
                  </a:txBody>
                  <a:tcPr anchor="ctr"/>
                </a:tc>
                <a:extLst>
                  <a:ext uri="{0D108BD9-81ED-4DB2-BD59-A6C34878D82A}">
                    <a16:rowId xmlns:a16="http://schemas.microsoft.com/office/drawing/2014/main" val="10001"/>
                  </a:ext>
                </a:extLst>
              </a:tr>
              <a:tr h="498837">
                <a:tc>
                  <a:txBody>
                    <a:bodyPr/>
                    <a:lstStyle/>
                    <a:p>
                      <a:pPr algn="ctr"/>
                      <a:r>
                        <a:rPr lang="zh-CN" altLang="en-US" sz="2000" b="1" dirty="0">
                          <a:latin typeface="黑体" panose="02010609060101010101" pitchFamily="2" charset="-122"/>
                          <a:ea typeface="黑体" panose="02010609060101010101" pitchFamily="2" charset="-122"/>
                        </a:rPr>
                        <a:t>甲</a:t>
                      </a:r>
                    </a:p>
                  </a:txBody>
                  <a:tcPr anchor="ctr"/>
                </a:tc>
                <a:tc>
                  <a:txBody>
                    <a:bodyPr/>
                    <a:lstStyle/>
                    <a:p>
                      <a:pPr algn="ctr"/>
                      <a:r>
                        <a:rPr lang="en-US" altLang="zh-CN" sz="2000" b="1" dirty="0">
                          <a:latin typeface="黑体" panose="02010609060101010101" pitchFamily="2" charset="-122"/>
                          <a:ea typeface="黑体" panose="02010609060101010101" pitchFamily="2" charset="-122"/>
                        </a:rPr>
                        <a:t>120 000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a:t>
                      </a:r>
                      <a:r>
                        <a:rPr lang="en-US" altLang="zh-CN" sz="2000" b="1" baseline="0" dirty="0">
                          <a:latin typeface="黑体" panose="02010609060101010101" pitchFamily="2" charset="-122"/>
                          <a:ea typeface="黑体" panose="02010609060101010101" pitchFamily="2" charset="-122"/>
                        </a:rPr>
                        <a:t> 000</a:t>
                      </a:r>
                      <a:endParaRPr lang="zh-CN" altLang="en-US" sz="2000" b="1" dirty="0">
                        <a:latin typeface="黑体" panose="02010609060101010101" pitchFamily="2" charset="-122"/>
                        <a:ea typeface="黑体" panose="02010609060101010101" pitchFamily="2" charset="-122"/>
                      </a:endParaRPr>
                    </a:p>
                  </a:txBody>
                  <a:tcPr anchor="ctr"/>
                </a:tc>
                <a:extLst>
                  <a:ext uri="{0D108BD9-81ED-4DB2-BD59-A6C34878D82A}">
                    <a16:rowId xmlns:a16="http://schemas.microsoft.com/office/drawing/2014/main" val="10002"/>
                  </a:ext>
                </a:extLst>
              </a:tr>
              <a:tr h="575582">
                <a:tc>
                  <a:txBody>
                    <a:bodyPr/>
                    <a:lstStyle/>
                    <a:p>
                      <a:pPr algn="ctr"/>
                      <a:r>
                        <a:rPr lang="zh-CN" altLang="en-US" sz="2000" b="1" dirty="0">
                          <a:latin typeface="黑体" panose="02010609060101010101" pitchFamily="2" charset="-122"/>
                          <a:ea typeface="黑体" panose="02010609060101010101" pitchFamily="2" charset="-122"/>
                        </a:rPr>
                        <a:t>乙</a:t>
                      </a:r>
                    </a:p>
                  </a:txBody>
                  <a:tcPr anchor="ctr"/>
                </a:tc>
                <a:tc>
                  <a:txBody>
                    <a:bodyPr/>
                    <a:lstStyle/>
                    <a:p>
                      <a:pPr algn="ctr"/>
                      <a:r>
                        <a:rPr lang="en-US" altLang="zh-CN" sz="2000" b="1" dirty="0">
                          <a:latin typeface="黑体" panose="02010609060101010101" pitchFamily="2" charset="-122"/>
                          <a:ea typeface="黑体" panose="02010609060101010101" pitchFamily="2" charset="-122"/>
                        </a:rPr>
                        <a:t>120 000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40 000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60 000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60 000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40 000</a:t>
                      </a:r>
                      <a:endParaRPr lang="zh-CN" altLang="en-US" sz="2000" b="1" dirty="0">
                        <a:latin typeface="黑体" panose="02010609060101010101" pitchFamily="2" charset="-122"/>
                        <a:ea typeface="黑体" panose="02010609060101010101" pitchFamily="2" charset="-122"/>
                      </a:endParaRPr>
                    </a:p>
                  </a:txBody>
                  <a:tcPr anchor="ctr"/>
                </a:tc>
                <a:extLst>
                  <a:ext uri="{0D108BD9-81ED-4DB2-BD59-A6C34878D82A}">
                    <a16:rowId xmlns:a16="http://schemas.microsoft.com/office/drawing/2014/main" val="10003"/>
                  </a:ext>
                </a:extLst>
              </a:tr>
            </a:tbl>
          </a:graphicData>
        </a:graphic>
      </p:graphicFrame>
      <p:sp>
        <p:nvSpPr>
          <p:cNvPr id="24" name="TextBox 23"/>
          <p:cNvSpPr txBox="1"/>
          <p:nvPr/>
        </p:nvSpPr>
        <p:spPr>
          <a:xfrm>
            <a:off x="1343472" y="4341004"/>
            <a:ext cx="5976664" cy="600164"/>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latin typeface="Times New Roman" panose="02020603050405020304" pitchFamily="18" charset="0"/>
                <a:cs typeface="Times New Roman" panose="02020603050405020304" pitchFamily="18" charset="0"/>
              </a:rPr>
              <a:t>甲方案净现值率</a:t>
            </a:r>
            <a:r>
              <a:rPr 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60 250/120 000=50.21%</a:t>
            </a:r>
          </a:p>
        </p:txBody>
      </p:sp>
      <p:sp>
        <p:nvSpPr>
          <p:cNvPr id="25" name="TextBox 24"/>
          <p:cNvSpPr txBox="1"/>
          <p:nvPr/>
        </p:nvSpPr>
        <p:spPr>
          <a:xfrm>
            <a:off x="1343472" y="5373216"/>
            <a:ext cx="6408712" cy="600164"/>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latin typeface="Times New Roman" panose="02020603050405020304" pitchFamily="18" charset="0"/>
                <a:cs typeface="Times New Roman" panose="02020603050405020304" pitchFamily="18" charset="0"/>
              </a:rPr>
              <a:t>乙方案净现值率</a:t>
            </a:r>
            <a:r>
              <a:rPr 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59 130/120 000=49.28%</a:t>
            </a:r>
          </a:p>
        </p:txBody>
      </p:sp>
      <p:sp>
        <p:nvSpPr>
          <p:cNvPr id="26" name="十字星 25"/>
          <p:cNvSpPr/>
          <p:nvPr/>
        </p:nvSpPr>
        <p:spPr>
          <a:xfrm>
            <a:off x="8400256" y="4274725"/>
            <a:ext cx="792088" cy="732721"/>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a:extLst>
              <a:ext uri="{FF2B5EF4-FFF2-40B4-BE49-F238E27FC236}">
                <a16:creationId xmlns:a16="http://schemas.microsoft.com/office/drawing/2014/main" id="{9288C14C-FA33-4796-9C35-3FC7515B08B3}"/>
              </a:ext>
            </a:extLst>
          </p:cNvPr>
          <p:cNvGrpSpPr/>
          <p:nvPr/>
        </p:nvGrpSpPr>
        <p:grpSpPr>
          <a:xfrm>
            <a:off x="191345" y="92845"/>
            <a:ext cx="5616624" cy="613803"/>
            <a:chOff x="1271464" y="2420888"/>
            <a:chExt cx="4392488" cy="613803"/>
          </a:xfrm>
        </p:grpSpPr>
        <p:sp>
          <p:nvSpPr>
            <p:cNvPr id="14" name="矩形 2">
              <a:extLst>
                <a:ext uri="{FF2B5EF4-FFF2-40B4-BE49-F238E27FC236}">
                  <a16:creationId xmlns:a16="http://schemas.microsoft.com/office/drawing/2014/main" id="{C287F635-DD49-451C-9A64-943EEB511585}"/>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27">
              <a:extLst>
                <a:ext uri="{FF2B5EF4-FFF2-40B4-BE49-F238E27FC236}">
                  <a16:creationId xmlns:a16="http://schemas.microsoft.com/office/drawing/2014/main" id="{BF5E370F-0A2F-4A85-AB33-0A6F2F378E97}"/>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投资决策评价指标</a:t>
              </a:r>
            </a:p>
          </p:txBody>
        </p:sp>
      </p:grpSp>
    </p:spTree>
    <p:extLst>
      <p:ext uri="{BB962C8B-B14F-4D97-AF65-F5344CB8AC3E}">
        <p14:creationId xmlns:p14="http://schemas.microsoft.com/office/powerpoint/2010/main" val="219808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dissolv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diamond(in)">
                                      <p:cBhvr>
                                        <p:cTn id="1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04793" y="1052736"/>
            <a:ext cx="9446239" cy="600164"/>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latin typeface="Times New Roman" panose="02020603050405020304" pitchFamily="18" charset="0"/>
                <a:cs typeface="Times New Roman" panose="02020603050405020304" pitchFamily="18" charset="0"/>
              </a:rPr>
              <a:t>　　东盛公司现有甲、乙两个投资方案，请用现值指数法选出最优方案。</a:t>
            </a:r>
          </a:p>
        </p:txBody>
      </p:sp>
      <p:graphicFrame>
        <p:nvGraphicFramePr>
          <p:cNvPr id="23" name="表格 22"/>
          <p:cNvGraphicFramePr>
            <a:graphicFrameLocks noGrp="1"/>
          </p:cNvGraphicFramePr>
          <p:nvPr/>
        </p:nvGraphicFramePr>
        <p:xfrm>
          <a:off x="983432" y="1916832"/>
          <a:ext cx="8888537" cy="2072093"/>
        </p:xfrm>
        <a:graphic>
          <a:graphicData uri="http://schemas.openxmlformats.org/drawingml/2006/table">
            <a:tbl>
              <a:tblPr firstRow="1" bandRow="1">
                <a:tableStyleId>{5C22544A-7EE6-4342-B048-85BDC9FD1C3A}</a:tableStyleId>
              </a:tblPr>
              <a:tblGrid>
                <a:gridCol w="1269791">
                  <a:extLst>
                    <a:ext uri="{9D8B030D-6E8A-4147-A177-3AD203B41FA5}">
                      <a16:colId xmlns:a16="http://schemas.microsoft.com/office/drawing/2014/main" val="20000"/>
                    </a:ext>
                  </a:extLst>
                </a:gridCol>
                <a:gridCol w="1269791">
                  <a:extLst>
                    <a:ext uri="{9D8B030D-6E8A-4147-A177-3AD203B41FA5}">
                      <a16:colId xmlns:a16="http://schemas.microsoft.com/office/drawing/2014/main" val="20001"/>
                    </a:ext>
                  </a:extLst>
                </a:gridCol>
                <a:gridCol w="1269791">
                  <a:extLst>
                    <a:ext uri="{9D8B030D-6E8A-4147-A177-3AD203B41FA5}">
                      <a16:colId xmlns:a16="http://schemas.microsoft.com/office/drawing/2014/main" val="20002"/>
                    </a:ext>
                  </a:extLst>
                </a:gridCol>
                <a:gridCol w="1269791">
                  <a:extLst>
                    <a:ext uri="{9D8B030D-6E8A-4147-A177-3AD203B41FA5}">
                      <a16:colId xmlns:a16="http://schemas.microsoft.com/office/drawing/2014/main" val="20003"/>
                    </a:ext>
                  </a:extLst>
                </a:gridCol>
                <a:gridCol w="1269791">
                  <a:extLst>
                    <a:ext uri="{9D8B030D-6E8A-4147-A177-3AD203B41FA5}">
                      <a16:colId xmlns:a16="http://schemas.microsoft.com/office/drawing/2014/main" val="20004"/>
                    </a:ext>
                  </a:extLst>
                </a:gridCol>
                <a:gridCol w="1269791">
                  <a:extLst>
                    <a:ext uri="{9D8B030D-6E8A-4147-A177-3AD203B41FA5}">
                      <a16:colId xmlns:a16="http://schemas.microsoft.com/office/drawing/2014/main" val="20005"/>
                    </a:ext>
                  </a:extLst>
                </a:gridCol>
                <a:gridCol w="1269791">
                  <a:extLst>
                    <a:ext uri="{9D8B030D-6E8A-4147-A177-3AD203B41FA5}">
                      <a16:colId xmlns:a16="http://schemas.microsoft.com/office/drawing/2014/main" val="20006"/>
                    </a:ext>
                  </a:extLst>
                </a:gridCol>
              </a:tblGrid>
              <a:tr h="498837">
                <a:tc rowSpan="2">
                  <a:txBody>
                    <a:bodyPr/>
                    <a:lstStyle/>
                    <a:p>
                      <a:pPr algn="ctr"/>
                      <a:r>
                        <a:rPr lang="zh-CN" altLang="en-US" sz="2000" b="1" dirty="0">
                          <a:latin typeface="黑体" panose="02010609060101010101" pitchFamily="2" charset="-122"/>
                          <a:ea typeface="黑体" panose="02010609060101010101" pitchFamily="2" charset="-122"/>
                        </a:rPr>
                        <a:t>方案</a:t>
                      </a:r>
                    </a:p>
                  </a:txBody>
                  <a:tcPr anchor="ctr"/>
                </a:tc>
                <a:tc rowSpan="2">
                  <a:txBody>
                    <a:bodyPr/>
                    <a:lstStyle/>
                    <a:p>
                      <a:pPr algn="ctr"/>
                      <a:r>
                        <a:rPr lang="zh-CN" altLang="en-US" sz="2000" b="1" dirty="0">
                          <a:latin typeface="黑体" panose="02010609060101010101" pitchFamily="2" charset="-122"/>
                          <a:ea typeface="黑体" panose="02010609060101010101" pitchFamily="2" charset="-122"/>
                        </a:rPr>
                        <a:t>投资额</a:t>
                      </a:r>
                    </a:p>
                  </a:txBody>
                  <a:tcPr anchor="ctr"/>
                </a:tc>
                <a:tc gridSpan="5">
                  <a:txBody>
                    <a:bodyPr/>
                    <a:lstStyle/>
                    <a:p>
                      <a:pPr algn="ctr"/>
                      <a:r>
                        <a:rPr lang="zh-CN" altLang="en-US" sz="2000" b="1" dirty="0">
                          <a:latin typeface="黑体" panose="02010609060101010101" pitchFamily="2" charset="-122"/>
                          <a:ea typeface="黑体" panose="02010609060101010101" pitchFamily="2" charset="-122"/>
                        </a:rPr>
                        <a:t>各年现金流量</a:t>
                      </a:r>
                    </a:p>
                  </a:txBody>
                  <a:tcPr anchor="ct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98837">
                <a:tc vMerge="1">
                  <a:txBody>
                    <a:bodyPr/>
                    <a:lstStyle/>
                    <a:p>
                      <a:endParaRPr lang="zh-CN"/>
                    </a:p>
                  </a:txBody>
                  <a:tcPr/>
                </a:tc>
                <a:tc vMerge="1">
                  <a:txBody>
                    <a:bodyPr/>
                    <a:lstStyle/>
                    <a:p>
                      <a:endParaRPr lang="zh-CN"/>
                    </a:p>
                  </a:txBody>
                  <a:tcP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1</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2</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3</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4</a:t>
                      </a:r>
                      <a:r>
                        <a:rPr lang="zh-CN" altLang="en-US" sz="2000" b="1" dirty="0">
                          <a:latin typeface="黑体" panose="02010609060101010101" pitchFamily="2" charset="-122"/>
                          <a:ea typeface="黑体" panose="02010609060101010101" pitchFamily="2" charset="-122"/>
                        </a:rPr>
                        <a:t>年</a:t>
                      </a:r>
                    </a:p>
                  </a:txBody>
                  <a:tcPr anchor="ctr"/>
                </a:tc>
                <a:tc>
                  <a:txBody>
                    <a:bodyPr/>
                    <a:lstStyle/>
                    <a:p>
                      <a:pPr algn="ctr"/>
                      <a:r>
                        <a:rPr lang="zh-CN" altLang="en-US" sz="2000" b="1" dirty="0">
                          <a:latin typeface="黑体" panose="02010609060101010101" pitchFamily="2" charset="-122"/>
                          <a:ea typeface="黑体" panose="02010609060101010101" pitchFamily="2" charset="-122"/>
                        </a:rPr>
                        <a:t>第</a:t>
                      </a:r>
                      <a:r>
                        <a:rPr lang="en-US" altLang="zh-CN" sz="2000" b="1" dirty="0">
                          <a:latin typeface="黑体" panose="02010609060101010101" pitchFamily="2" charset="-122"/>
                          <a:ea typeface="黑体" panose="02010609060101010101" pitchFamily="2" charset="-122"/>
                        </a:rPr>
                        <a:t>5</a:t>
                      </a:r>
                      <a:r>
                        <a:rPr lang="zh-CN" altLang="en-US" sz="2000" b="1" dirty="0">
                          <a:latin typeface="黑体" panose="02010609060101010101" pitchFamily="2" charset="-122"/>
                          <a:ea typeface="黑体" panose="02010609060101010101" pitchFamily="2" charset="-122"/>
                        </a:rPr>
                        <a:t>年</a:t>
                      </a:r>
                    </a:p>
                  </a:txBody>
                  <a:tcPr anchor="ctr"/>
                </a:tc>
                <a:extLst>
                  <a:ext uri="{0D108BD9-81ED-4DB2-BD59-A6C34878D82A}">
                    <a16:rowId xmlns:a16="http://schemas.microsoft.com/office/drawing/2014/main" val="10001"/>
                  </a:ext>
                </a:extLst>
              </a:tr>
              <a:tr h="498837">
                <a:tc>
                  <a:txBody>
                    <a:bodyPr/>
                    <a:lstStyle/>
                    <a:p>
                      <a:pPr algn="ctr"/>
                      <a:r>
                        <a:rPr lang="zh-CN" altLang="en-US" sz="2000" b="1" dirty="0">
                          <a:latin typeface="黑体" panose="02010609060101010101" pitchFamily="2" charset="-122"/>
                          <a:ea typeface="黑体" panose="02010609060101010101" pitchFamily="2" charset="-122"/>
                        </a:rPr>
                        <a:t>甲</a:t>
                      </a:r>
                    </a:p>
                  </a:txBody>
                  <a:tcPr anchor="ctr"/>
                </a:tc>
                <a:tc>
                  <a:txBody>
                    <a:bodyPr/>
                    <a:lstStyle/>
                    <a:p>
                      <a:pPr algn="ctr"/>
                      <a:r>
                        <a:rPr lang="en-US" altLang="zh-CN" sz="2000" b="1" dirty="0">
                          <a:latin typeface="黑体" panose="02010609060101010101" pitchFamily="2" charset="-122"/>
                          <a:ea typeface="黑体" panose="02010609060101010101" pitchFamily="2" charset="-122"/>
                        </a:rPr>
                        <a:t>120 000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a:t>
                      </a:r>
                      <a:r>
                        <a:rPr lang="en-US" altLang="zh-CN" sz="2000" b="1" baseline="0" dirty="0">
                          <a:latin typeface="黑体" panose="02010609060101010101" pitchFamily="2" charset="-122"/>
                          <a:ea typeface="黑体" panose="02010609060101010101" pitchFamily="2" charset="-122"/>
                        </a:rPr>
                        <a:t> 000</a:t>
                      </a:r>
                      <a:endParaRPr lang="zh-CN" altLang="en-US" sz="2000" b="1" dirty="0">
                        <a:latin typeface="黑体" panose="02010609060101010101" pitchFamily="2" charset="-122"/>
                        <a:ea typeface="黑体" panose="02010609060101010101" pitchFamily="2" charset="-122"/>
                      </a:endParaRPr>
                    </a:p>
                  </a:txBody>
                  <a:tcPr anchor="ctr"/>
                </a:tc>
                <a:extLst>
                  <a:ext uri="{0D108BD9-81ED-4DB2-BD59-A6C34878D82A}">
                    <a16:rowId xmlns:a16="http://schemas.microsoft.com/office/drawing/2014/main" val="10002"/>
                  </a:ext>
                </a:extLst>
              </a:tr>
              <a:tr h="575582">
                <a:tc>
                  <a:txBody>
                    <a:bodyPr/>
                    <a:lstStyle/>
                    <a:p>
                      <a:pPr algn="ctr"/>
                      <a:r>
                        <a:rPr lang="zh-CN" altLang="en-US" sz="2000" b="1" dirty="0">
                          <a:latin typeface="黑体" panose="02010609060101010101" pitchFamily="2" charset="-122"/>
                          <a:ea typeface="黑体" panose="02010609060101010101" pitchFamily="2" charset="-122"/>
                        </a:rPr>
                        <a:t>乙</a:t>
                      </a:r>
                    </a:p>
                  </a:txBody>
                  <a:tcPr anchor="ctr"/>
                </a:tc>
                <a:tc>
                  <a:txBody>
                    <a:bodyPr/>
                    <a:lstStyle/>
                    <a:p>
                      <a:pPr algn="ctr"/>
                      <a:r>
                        <a:rPr lang="en-US" altLang="zh-CN" sz="2000" b="1" dirty="0">
                          <a:latin typeface="黑体" panose="02010609060101010101" pitchFamily="2" charset="-122"/>
                          <a:ea typeface="黑体" panose="02010609060101010101" pitchFamily="2" charset="-122"/>
                        </a:rPr>
                        <a:t>120 000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40 000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50 000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60 000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60 000</a:t>
                      </a:r>
                      <a:endParaRPr lang="zh-CN" altLang="en-US" sz="2000" b="1" dirty="0">
                        <a:latin typeface="黑体" panose="02010609060101010101" pitchFamily="2" charset="-122"/>
                        <a:ea typeface="黑体" panose="02010609060101010101" pitchFamily="2" charset="-122"/>
                      </a:endParaRPr>
                    </a:p>
                  </a:txBody>
                  <a:tcPr anchor="ctr"/>
                </a:tc>
                <a:tc>
                  <a:txBody>
                    <a:bodyPr/>
                    <a:lstStyle/>
                    <a:p>
                      <a:pPr algn="ctr"/>
                      <a:r>
                        <a:rPr lang="en-US" altLang="zh-CN" sz="2000" b="1" dirty="0">
                          <a:latin typeface="黑体" panose="02010609060101010101" pitchFamily="2" charset="-122"/>
                          <a:ea typeface="黑体" panose="02010609060101010101" pitchFamily="2" charset="-122"/>
                        </a:rPr>
                        <a:t>40 000</a:t>
                      </a:r>
                      <a:endParaRPr lang="zh-CN" altLang="en-US" sz="2000" b="1" dirty="0">
                        <a:latin typeface="黑体" panose="02010609060101010101" pitchFamily="2" charset="-122"/>
                        <a:ea typeface="黑体" panose="02010609060101010101" pitchFamily="2" charset="-122"/>
                      </a:endParaRPr>
                    </a:p>
                  </a:txBody>
                  <a:tcPr anchor="ctr"/>
                </a:tc>
                <a:extLst>
                  <a:ext uri="{0D108BD9-81ED-4DB2-BD59-A6C34878D82A}">
                    <a16:rowId xmlns:a16="http://schemas.microsoft.com/office/drawing/2014/main" val="10003"/>
                  </a:ext>
                </a:extLst>
              </a:tr>
            </a:tbl>
          </a:graphicData>
        </a:graphic>
      </p:graphicFrame>
      <p:sp>
        <p:nvSpPr>
          <p:cNvPr id="24" name="TextBox 23"/>
          <p:cNvSpPr txBox="1"/>
          <p:nvPr/>
        </p:nvSpPr>
        <p:spPr>
          <a:xfrm>
            <a:off x="1343472" y="4371012"/>
            <a:ext cx="5976664" cy="540148"/>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latin typeface="Times New Roman" panose="02020603050405020304" pitchFamily="18" charset="0"/>
                <a:cs typeface="Times New Roman" panose="02020603050405020304" pitchFamily="18" charset="0"/>
              </a:rPr>
              <a:t>甲方案现值指数</a:t>
            </a:r>
            <a:r>
              <a:rPr 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180 250/120 000=150.21%</a:t>
            </a:r>
          </a:p>
        </p:txBody>
      </p:sp>
      <p:sp>
        <p:nvSpPr>
          <p:cNvPr id="25" name="TextBox 24"/>
          <p:cNvSpPr txBox="1"/>
          <p:nvPr/>
        </p:nvSpPr>
        <p:spPr>
          <a:xfrm>
            <a:off x="1343472" y="5403224"/>
            <a:ext cx="6408712" cy="540148"/>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150000"/>
              </a:lnSpc>
              <a:defRPr/>
            </a:pPr>
            <a:r>
              <a:rPr lang="zh-CN" altLang="en-US" sz="2200" dirty="0">
                <a:latin typeface="Times New Roman" panose="02020603050405020304" pitchFamily="18" charset="0"/>
                <a:cs typeface="Times New Roman" panose="02020603050405020304" pitchFamily="18" charset="0"/>
              </a:rPr>
              <a:t>乙方案现值指数</a:t>
            </a:r>
            <a:r>
              <a:rPr lang="en-US" sz="2200" dirty="0">
                <a:latin typeface="Times New Roman" panose="02020603050405020304" pitchFamily="18" charset="0"/>
                <a:cs typeface="Times New Roman" panose="02020603050405020304" pitchFamily="18" charset="0"/>
              </a:rPr>
              <a:t>=</a:t>
            </a:r>
            <a:r>
              <a:rPr lang="en-US" altLang="zh-CN" sz="2200" dirty="0">
                <a:latin typeface="Times New Roman" panose="02020603050405020304" pitchFamily="18" charset="0"/>
                <a:cs typeface="Times New Roman" panose="02020603050405020304" pitchFamily="18" charset="0"/>
              </a:rPr>
              <a:t>179 130/120 000=149.28%</a:t>
            </a:r>
          </a:p>
        </p:txBody>
      </p:sp>
      <p:sp>
        <p:nvSpPr>
          <p:cNvPr id="26" name="十字星 25"/>
          <p:cNvSpPr/>
          <p:nvPr/>
        </p:nvSpPr>
        <p:spPr>
          <a:xfrm>
            <a:off x="8400256" y="4274725"/>
            <a:ext cx="792088" cy="732721"/>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a:extLst>
              <a:ext uri="{FF2B5EF4-FFF2-40B4-BE49-F238E27FC236}">
                <a16:creationId xmlns:a16="http://schemas.microsoft.com/office/drawing/2014/main" id="{967FFED7-0797-4FA9-BE6E-E48571F5B6A9}"/>
              </a:ext>
            </a:extLst>
          </p:cNvPr>
          <p:cNvGrpSpPr/>
          <p:nvPr/>
        </p:nvGrpSpPr>
        <p:grpSpPr>
          <a:xfrm>
            <a:off x="191345" y="92845"/>
            <a:ext cx="5616624" cy="613803"/>
            <a:chOff x="1271464" y="2420888"/>
            <a:chExt cx="4392488" cy="613803"/>
          </a:xfrm>
        </p:grpSpPr>
        <p:sp>
          <p:nvSpPr>
            <p:cNvPr id="14" name="矩形 2">
              <a:extLst>
                <a:ext uri="{FF2B5EF4-FFF2-40B4-BE49-F238E27FC236}">
                  <a16:creationId xmlns:a16="http://schemas.microsoft.com/office/drawing/2014/main" id="{E7AFD536-FC1A-46D4-A8BF-4CD65EE5BED4}"/>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5" name="TextBox 27">
              <a:extLst>
                <a:ext uri="{FF2B5EF4-FFF2-40B4-BE49-F238E27FC236}">
                  <a16:creationId xmlns:a16="http://schemas.microsoft.com/office/drawing/2014/main" id="{7B38AFEA-8CFE-4DA3-9C4A-AF7F54E2FE92}"/>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步骤二  投资决策评价指标</a:t>
              </a:r>
            </a:p>
          </p:txBody>
        </p:sp>
      </p:grpSp>
    </p:spTree>
    <p:extLst>
      <p:ext uri="{BB962C8B-B14F-4D97-AF65-F5344CB8AC3E}">
        <p14:creationId xmlns:p14="http://schemas.microsoft.com/office/powerpoint/2010/main" val="305104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dissolv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diamond(in)">
                                      <p:cBhvr>
                                        <p:cTn id="1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
          <p:cNvGrpSpPr/>
          <p:nvPr/>
        </p:nvGrpSpPr>
        <p:grpSpPr bwMode="auto">
          <a:xfrm>
            <a:off x="1919536" y="2574565"/>
            <a:ext cx="8710011" cy="2510620"/>
            <a:chOff x="200472" y="1712097"/>
            <a:chExt cx="5256584" cy="4608512"/>
          </a:xfrm>
          <a:solidFill>
            <a:schemeClr val="bg2"/>
          </a:solidFill>
        </p:grpSpPr>
        <p:sp>
          <p:nvSpPr>
            <p:cNvPr id="23560" name="Rectangle 12"/>
            <p:cNvSpPr>
              <a:spLocks noChangeArrowheads="1"/>
            </p:cNvSpPr>
            <p:nvPr/>
          </p:nvSpPr>
          <p:spPr bwMode="gray">
            <a:xfrm>
              <a:off x="200472" y="1712097"/>
              <a:ext cx="5256584" cy="4608512"/>
            </a:xfrm>
            <a:prstGeom prst="rect">
              <a:avLst/>
            </a:prstGeom>
            <a:grpFill/>
            <a:ln w="9525" algn="ctr">
              <a:miter lim="800000"/>
            </a:ln>
            <a:scene3d>
              <a:camera prst="legacyObliqueBottomRight"/>
              <a:lightRig rig="legacyFlat1" dir="t"/>
            </a:scene3d>
            <a:sp3d extrusionH="227000" prstMaterial="legacyMatte">
              <a:bevelT w="13500" h="13500" prst="angle"/>
              <a:bevelB w="13500" h="13500" prst="angle"/>
              <a:extrusionClr>
                <a:schemeClr val="accent2"/>
              </a:extrusionClr>
            </a:sp3d>
          </p:spPr>
          <p:txBody>
            <a:bodyPr wrap="none" anchor="ctr">
              <a:flatTx/>
            </a:bodyPr>
            <a:lstStyle/>
            <a:p>
              <a:endParaRPr lang="zh-CN" altLang="en-US"/>
            </a:p>
          </p:txBody>
        </p:sp>
        <p:sp>
          <p:nvSpPr>
            <p:cNvPr id="23561" name="TextBox 6"/>
            <p:cNvSpPr txBox="1">
              <a:spLocks noChangeArrowheads="1"/>
            </p:cNvSpPr>
            <p:nvPr/>
          </p:nvSpPr>
          <p:spPr bwMode="auto">
            <a:xfrm>
              <a:off x="482458" y="2818973"/>
              <a:ext cx="4830582" cy="24268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nSpc>
                  <a:spcPct val="150000"/>
                </a:lnSpc>
              </a:pPr>
              <a:r>
                <a:rPr lang="zh-CN" altLang="en-US" sz="2200" dirty="0"/>
                <a:t>　　</a:t>
              </a:r>
              <a:r>
                <a:rPr lang="zh-CN" altLang="en-US" sz="2200" dirty="0">
                  <a:latin typeface="+mn-ea"/>
                  <a:ea typeface="+mn-ea"/>
                </a:rPr>
                <a:t>在独立方案中，选择某一方案并不排斥另一方案的选择。评价其财务可行性也就是对其做出最终决策的过程，即“接受”或“拒绝”的选择。</a:t>
              </a:r>
            </a:p>
          </p:txBody>
        </p:sp>
      </p:grpSp>
      <p:grpSp>
        <p:nvGrpSpPr>
          <p:cNvPr id="12" name="组合 8"/>
          <p:cNvGrpSpPr/>
          <p:nvPr/>
        </p:nvGrpSpPr>
        <p:grpSpPr bwMode="auto">
          <a:xfrm>
            <a:off x="480078" y="1193437"/>
            <a:ext cx="4031746" cy="503237"/>
            <a:chOff x="416496" y="1196752"/>
            <a:chExt cx="2144688" cy="504056"/>
          </a:xfrm>
        </p:grpSpPr>
        <p:sp>
          <p:nvSpPr>
            <p:cNvPr id="18" name="矩形 17"/>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7"/>
            <p:cNvSpPr txBox="1">
              <a:spLocks noChangeArrowheads="1"/>
            </p:cNvSpPr>
            <p:nvPr/>
          </p:nvSpPr>
          <p:spPr bwMode="auto">
            <a:xfrm>
              <a:off x="427785" y="1196752"/>
              <a:ext cx="2088232" cy="462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1.</a:t>
              </a:r>
              <a:r>
                <a:rPr lang="zh-CN" altLang="en-US" sz="2400" dirty="0">
                  <a:solidFill>
                    <a:schemeClr val="bg1"/>
                  </a:solidFill>
                  <a:latin typeface="黑体" panose="02010609060101010101" pitchFamily="2" charset="-122"/>
                  <a:ea typeface="黑体" panose="02010609060101010101" pitchFamily="2" charset="-122"/>
                </a:rPr>
                <a:t>独立方案投资决策</a:t>
              </a:r>
            </a:p>
          </p:txBody>
        </p:sp>
      </p:grpSp>
      <p:grpSp>
        <p:nvGrpSpPr>
          <p:cNvPr id="21" name="组合 20"/>
          <p:cNvGrpSpPr/>
          <p:nvPr/>
        </p:nvGrpSpPr>
        <p:grpSpPr>
          <a:xfrm>
            <a:off x="191345" y="92845"/>
            <a:ext cx="5616624" cy="613803"/>
            <a:chOff x="1271464" y="2420888"/>
            <a:chExt cx="4392488" cy="613803"/>
          </a:xfrm>
        </p:grpSpPr>
        <p:sp>
          <p:nvSpPr>
            <p:cNvPr id="22" name="矩形 2"/>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3" name="TextBox 22"/>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开展项目投资决策</a:t>
              </a:r>
            </a:p>
          </p:txBody>
        </p:sp>
      </p:grpSp>
    </p:spTree>
    <p:extLst>
      <p:ext uri="{BB962C8B-B14F-4D97-AF65-F5344CB8AC3E}">
        <p14:creationId xmlns:p14="http://schemas.microsoft.com/office/powerpoint/2010/main" val="1772065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
          <p:cNvGrpSpPr/>
          <p:nvPr/>
        </p:nvGrpSpPr>
        <p:grpSpPr bwMode="auto">
          <a:xfrm>
            <a:off x="1127448" y="2204864"/>
            <a:ext cx="10153128" cy="3456384"/>
            <a:chOff x="200472" y="1712097"/>
            <a:chExt cx="5256584" cy="4608512"/>
          </a:xfrm>
          <a:solidFill>
            <a:schemeClr val="bg2"/>
          </a:solidFill>
        </p:grpSpPr>
        <p:sp>
          <p:nvSpPr>
            <p:cNvPr id="23560" name="Rectangle 12"/>
            <p:cNvSpPr>
              <a:spLocks noChangeArrowheads="1"/>
            </p:cNvSpPr>
            <p:nvPr/>
          </p:nvSpPr>
          <p:spPr bwMode="gray">
            <a:xfrm>
              <a:off x="200472" y="1712097"/>
              <a:ext cx="5256584" cy="4608512"/>
            </a:xfrm>
            <a:prstGeom prst="rect">
              <a:avLst/>
            </a:prstGeom>
            <a:grpFill/>
            <a:ln w="9525" algn="ctr">
              <a:miter lim="800000"/>
            </a:ln>
            <a:scene3d>
              <a:camera prst="legacyObliqueBottomRight"/>
              <a:lightRig rig="legacyFlat1" dir="t"/>
            </a:scene3d>
            <a:sp3d extrusionH="227000" prstMaterial="legacyMatte">
              <a:bevelT w="13500" h="13500" prst="angle"/>
              <a:bevelB w="13500" h="13500" prst="angle"/>
              <a:extrusionClr>
                <a:schemeClr val="accent2"/>
              </a:extrusionClr>
            </a:sp3d>
          </p:spPr>
          <p:txBody>
            <a:bodyPr wrap="none" anchor="ctr">
              <a:flatTx/>
            </a:bodyPr>
            <a:lstStyle/>
            <a:p>
              <a:endParaRPr lang="zh-CN" altLang="en-US"/>
            </a:p>
          </p:txBody>
        </p:sp>
        <p:sp>
          <p:nvSpPr>
            <p:cNvPr id="23561" name="TextBox 6"/>
            <p:cNvSpPr txBox="1">
              <a:spLocks noChangeArrowheads="1"/>
            </p:cNvSpPr>
            <p:nvPr/>
          </p:nvSpPr>
          <p:spPr bwMode="auto">
            <a:xfrm>
              <a:off x="482458" y="2443587"/>
              <a:ext cx="4830582" cy="317764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nSpc>
                  <a:spcPct val="150000"/>
                </a:lnSpc>
              </a:pPr>
              <a:r>
                <a:rPr lang="zh-CN" altLang="en-US" sz="2200" dirty="0"/>
                <a:t>　　</a:t>
              </a:r>
              <a:r>
                <a:rPr lang="zh-CN" altLang="en-US" sz="2200" dirty="0">
                  <a:latin typeface="+mn-ea"/>
                  <a:ea typeface="+mn-ea"/>
                </a:rPr>
                <a:t>威盛公司为扩大生产拟购置设备一台，成本为</a:t>
              </a:r>
              <a:r>
                <a:rPr lang="en-US" altLang="zh-CN" sz="2200" dirty="0">
                  <a:latin typeface="+mn-ea"/>
                  <a:ea typeface="+mn-ea"/>
                </a:rPr>
                <a:t>150 000</a:t>
              </a:r>
              <a:r>
                <a:rPr lang="zh-CN" altLang="en-US" sz="2200" dirty="0">
                  <a:latin typeface="+mn-ea"/>
                  <a:ea typeface="+mn-ea"/>
                </a:rPr>
                <a:t>元，使用期限为</a:t>
              </a:r>
              <a:r>
                <a:rPr lang="en-US" altLang="zh-CN" sz="2200" dirty="0">
                  <a:latin typeface="+mn-ea"/>
                  <a:ea typeface="+mn-ea"/>
                </a:rPr>
                <a:t>6</a:t>
              </a:r>
              <a:r>
                <a:rPr lang="zh-CN" altLang="en-US" sz="2200" dirty="0">
                  <a:latin typeface="+mn-ea"/>
                  <a:ea typeface="+mn-ea"/>
                </a:rPr>
                <a:t>年，预计净残值为</a:t>
              </a:r>
              <a:r>
                <a:rPr lang="en-US" altLang="zh-CN" sz="2200" dirty="0">
                  <a:latin typeface="+mn-ea"/>
                  <a:ea typeface="+mn-ea"/>
                </a:rPr>
                <a:t>15 000</a:t>
              </a:r>
              <a:r>
                <a:rPr lang="zh-CN" altLang="en-US" sz="2200" dirty="0">
                  <a:latin typeface="+mn-ea"/>
                  <a:ea typeface="+mn-ea"/>
                </a:rPr>
                <a:t>元，直线法计提折旧，没有建设期，投产后每年增加营业收入</a:t>
              </a:r>
              <a:r>
                <a:rPr lang="en-US" altLang="zh-CN" sz="2200" dirty="0">
                  <a:latin typeface="+mn-ea"/>
                  <a:ea typeface="+mn-ea"/>
                </a:rPr>
                <a:t>90 000</a:t>
              </a:r>
              <a:r>
                <a:rPr lang="zh-CN" altLang="en-US" sz="2200" dirty="0">
                  <a:latin typeface="+mn-ea"/>
                  <a:ea typeface="+mn-ea"/>
                </a:rPr>
                <a:t>元，增加付现成本</a:t>
              </a:r>
              <a:r>
                <a:rPr lang="en-US" altLang="zh-CN" sz="2200" dirty="0">
                  <a:latin typeface="+mn-ea"/>
                  <a:ea typeface="+mn-ea"/>
                </a:rPr>
                <a:t>53 000</a:t>
              </a:r>
              <a:r>
                <a:rPr lang="zh-CN" altLang="en-US" sz="2200" dirty="0">
                  <a:latin typeface="+mn-ea"/>
                  <a:ea typeface="+mn-ea"/>
                </a:rPr>
                <a:t>元。贴现率为</a:t>
              </a:r>
              <a:r>
                <a:rPr lang="en-US" altLang="zh-CN" sz="2200" dirty="0">
                  <a:latin typeface="+mn-ea"/>
                  <a:ea typeface="+mn-ea"/>
                </a:rPr>
                <a:t>10%</a:t>
              </a:r>
              <a:r>
                <a:rPr lang="zh-CN" altLang="en-US" sz="2200" dirty="0">
                  <a:latin typeface="+mn-ea"/>
                  <a:ea typeface="+mn-ea"/>
                </a:rPr>
                <a:t>，所得税率</a:t>
              </a:r>
              <a:r>
                <a:rPr lang="en-US" altLang="zh-CN" sz="2200" dirty="0">
                  <a:latin typeface="+mn-ea"/>
                  <a:ea typeface="+mn-ea"/>
                </a:rPr>
                <a:t>25%</a:t>
              </a:r>
              <a:r>
                <a:rPr lang="zh-CN" altLang="en-US" sz="2200" dirty="0">
                  <a:latin typeface="+mn-ea"/>
                  <a:ea typeface="+mn-ea"/>
                </a:rPr>
                <a:t>。</a:t>
              </a:r>
            </a:p>
            <a:p>
              <a:pPr>
                <a:lnSpc>
                  <a:spcPct val="150000"/>
                </a:lnSpc>
              </a:pPr>
              <a:r>
                <a:rPr lang="zh-CN" altLang="en-US" sz="2200" dirty="0">
                  <a:latin typeface="+mn-ea"/>
                  <a:ea typeface="+mn-ea"/>
                </a:rPr>
                <a:t>要求：计算净现值并对该投资做出财务可行性评价。</a:t>
              </a:r>
            </a:p>
          </p:txBody>
        </p:sp>
      </p:grpSp>
      <p:grpSp>
        <p:nvGrpSpPr>
          <p:cNvPr id="12" name="组合 8"/>
          <p:cNvGrpSpPr/>
          <p:nvPr/>
        </p:nvGrpSpPr>
        <p:grpSpPr bwMode="auto">
          <a:xfrm>
            <a:off x="480078" y="1193437"/>
            <a:ext cx="4031746" cy="503237"/>
            <a:chOff x="416496" y="1196752"/>
            <a:chExt cx="2144688" cy="504056"/>
          </a:xfrm>
        </p:grpSpPr>
        <p:sp>
          <p:nvSpPr>
            <p:cNvPr id="18" name="矩形 17"/>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7"/>
            <p:cNvSpPr txBox="1">
              <a:spLocks noChangeArrowheads="1"/>
            </p:cNvSpPr>
            <p:nvPr/>
          </p:nvSpPr>
          <p:spPr bwMode="auto">
            <a:xfrm>
              <a:off x="427785" y="1196752"/>
              <a:ext cx="2088232" cy="462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1.</a:t>
              </a:r>
              <a:r>
                <a:rPr lang="zh-CN" altLang="en-US" sz="2400" dirty="0">
                  <a:solidFill>
                    <a:schemeClr val="bg1"/>
                  </a:solidFill>
                  <a:latin typeface="黑体" panose="02010609060101010101" pitchFamily="2" charset="-122"/>
                  <a:ea typeface="黑体" panose="02010609060101010101" pitchFamily="2" charset="-122"/>
                </a:rPr>
                <a:t>独立方案投资决策</a:t>
              </a:r>
            </a:p>
          </p:txBody>
        </p:sp>
      </p:grpSp>
      <p:grpSp>
        <p:nvGrpSpPr>
          <p:cNvPr id="11" name="组合 10">
            <a:extLst>
              <a:ext uri="{FF2B5EF4-FFF2-40B4-BE49-F238E27FC236}">
                <a16:creationId xmlns:a16="http://schemas.microsoft.com/office/drawing/2014/main" id="{56F8B045-0F3C-4711-807A-5AF86D148E79}"/>
              </a:ext>
            </a:extLst>
          </p:cNvPr>
          <p:cNvGrpSpPr/>
          <p:nvPr/>
        </p:nvGrpSpPr>
        <p:grpSpPr>
          <a:xfrm>
            <a:off x="191345" y="92845"/>
            <a:ext cx="5616624" cy="613803"/>
            <a:chOff x="1271464" y="2420888"/>
            <a:chExt cx="4392488" cy="613803"/>
          </a:xfrm>
        </p:grpSpPr>
        <p:sp>
          <p:nvSpPr>
            <p:cNvPr id="13" name="矩形 2">
              <a:extLst>
                <a:ext uri="{FF2B5EF4-FFF2-40B4-BE49-F238E27FC236}">
                  <a16:creationId xmlns:a16="http://schemas.microsoft.com/office/drawing/2014/main" id="{8D602ED6-2760-47F4-89DE-DC6D97F6913B}"/>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22">
              <a:extLst>
                <a:ext uri="{FF2B5EF4-FFF2-40B4-BE49-F238E27FC236}">
                  <a16:creationId xmlns:a16="http://schemas.microsoft.com/office/drawing/2014/main" id="{89BF736B-8266-4914-86C9-5D4B56B400CA}"/>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开展项目投资决策</a:t>
              </a:r>
            </a:p>
          </p:txBody>
        </p:sp>
      </p:grpSp>
    </p:spTree>
    <p:extLst>
      <p:ext uri="{BB962C8B-B14F-4D97-AF65-F5344CB8AC3E}">
        <p14:creationId xmlns:p14="http://schemas.microsoft.com/office/powerpoint/2010/main" val="661584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8"/>
          <p:cNvGrpSpPr/>
          <p:nvPr/>
        </p:nvGrpSpPr>
        <p:grpSpPr bwMode="auto">
          <a:xfrm>
            <a:off x="480078" y="1193437"/>
            <a:ext cx="4031746" cy="503237"/>
            <a:chOff x="416496" y="1196752"/>
            <a:chExt cx="2144688" cy="504056"/>
          </a:xfrm>
        </p:grpSpPr>
        <p:sp>
          <p:nvSpPr>
            <p:cNvPr id="18" name="矩形 17"/>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7"/>
            <p:cNvSpPr txBox="1">
              <a:spLocks noChangeArrowheads="1"/>
            </p:cNvSpPr>
            <p:nvPr/>
          </p:nvSpPr>
          <p:spPr bwMode="auto">
            <a:xfrm>
              <a:off x="427785" y="1196752"/>
              <a:ext cx="2088232" cy="462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1.</a:t>
              </a:r>
              <a:r>
                <a:rPr lang="zh-CN" altLang="en-US" sz="2400" dirty="0">
                  <a:solidFill>
                    <a:schemeClr val="bg1"/>
                  </a:solidFill>
                  <a:latin typeface="黑体" panose="02010609060101010101" pitchFamily="2" charset="-122"/>
                  <a:ea typeface="黑体" panose="02010609060101010101" pitchFamily="2" charset="-122"/>
                </a:rPr>
                <a:t>独立方案投资决策</a:t>
              </a:r>
            </a:p>
          </p:txBody>
        </p:sp>
      </p:grpSp>
      <p:grpSp>
        <p:nvGrpSpPr>
          <p:cNvPr id="19" name="组合 8"/>
          <p:cNvGrpSpPr/>
          <p:nvPr/>
        </p:nvGrpSpPr>
        <p:grpSpPr bwMode="auto">
          <a:xfrm>
            <a:off x="1055440" y="2057288"/>
            <a:ext cx="10369152" cy="4176464"/>
            <a:chOff x="200472" y="1712097"/>
            <a:chExt cx="5256584" cy="4608512"/>
          </a:xfrm>
          <a:solidFill>
            <a:schemeClr val="bg2"/>
          </a:solidFill>
        </p:grpSpPr>
        <p:sp>
          <p:nvSpPr>
            <p:cNvPr id="24" name="Rectangle 12"/>
            <p:cNvSpPr>
              <a:spLocks noChangeArrowheads="1"/>
            </p:cNvSpPr>
            <p:nvPr/>
          </p:nvSpPr>
          <p:spPr bwMode="gray">
            <a:xfrm>
              <a:off x="200472" y="1712097"/>
              <a:ext cx="5256584" cy="4608512"/>
            </a:xfrm>
            <a:prstGeom prst="rect">
              <a:avLst/>
            </a:prstGeom>
            <a:grpFill/>
            <a:ln w="9525" algn="ctr">
              <a:miter lim="800000"/>
            </a:ln>
            <a:scene3d>
              <a:camera prst="legacyObliqueBottomRight"/>
              <a:lightRig rig="legacyFlat1" dir="t"/>
            </a:scene3d>
            <a:sp3d extrusionH="227000" prstMaterial="legacyMatte">
              <a:bevelT w="13500" h="13500" prst="angle"/>
              <a:bevelB w="13500" h="13500" prst="angle"/>
              <a:extrusionClr>
                <a:schemeClr val="accent2"/>
              </a:extrusionClr>
            </a:sp3d>
          </p:spPr>
          <p:txBody>
            <a:bodyPr wrap="none" anchor="ctr">
              <a:flatTx/>
            </a:bodyPr>
            <a:lstStyle/>
            <a:p>
              <a:endParaRPr lang="zh-CN" altLang="en-US"/>
            </a:p>
          </p:txBody>
        </p:sp>
        <p:sp>
          <p:nvSpPr>
            <p:cNvPr id="25" name="TextBox 6"/>
            <p:cNvSpPr txBox="1">
              <a:spLocks noChangeArrowheads="1"/>
            </p:cNvSpPr>
            <p:nvPr/>
          </p:nvSpPr>
          <p:spPr bwMode="auto">
            <a:xfrm>
              <a:off x="396187" y="1927717"/>
              <a:ext cx="4830582" cy="41772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nSpc>
                  <a:spcPct val="150000"/>
                </a:lnSpc>
              </a:pPr>
              <a:r>
                <a:rPr lang="zh-CN" altLang="en-US" sz="2000" dirty="0">
                  <a:latin typeface="微软雅黑" pitchFamily="34" charset="-122"/>
                  <a:ea typeface="微软雅黑" pitchFamily="34" charset="-122"/>
                </a:rPr>
                <a:t>年折旧额</a:t>
              </a:r>
              <a:r>
                <a:rPr lang="en-US" altLang="zh-CN" sz="2000" dirty="0">
                  <a:latin typeface="微软雅黑" pitchFamily="34" charset="-122"/>
                  <a:ea typeface="微软雅黑" pitchFamily="34" charset="-122"/>
                </a:rPr>
                <a:t>=</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150 000-15 000</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÷6=22 500</a:t>
              </a:r>
            </a:p>
            <a:p>
              <a:pPr>
                <a:lnSpc>
                  <a:spcPct val="150000"/>
                </a:lnSpc>
              </a:pPr>
              <a:r>
                <a:rPr lang="en-US" altLang="zh-CN" sz="2000" dirty="0">
                  <a:latin typeface="微软雅黑" pitchFamily="34" charset="-122"/>
                  <a:ea typeface="微软雅黑" pitchFamily="34" charset="-122"/>
                </a:rPr>
                <a:t>NCF</a:t>
              </a:r>
              <a:r>
                <a:rPr lang="en-US" altLang="zh-CN" sz="2000" baseline="-25000" dirty="0">
                  <a:latin typeface="微软雅黑" pitchFamily="34" charset="-122"/>
                  <a:ea typeface="微软雅黑" pitchFamily="34" charset="-122"/>
                </a:rPr>
                <a:t>0</a:t>
              </a:r>
              <a:r>
                <a:rPr lang="en-US" altLang="zh-CN" sz="2000" dirty="0">
                  <a:latin typeface="微软雅黑" pitchFamily="34" charset="-122"/>
                  <a:ea typeface="微软雅黑" pitchFamily="34" charset="-122"/>
                </a:rPr>
                <a:t>=-150 000</a:t>
              </a:r>
              <a:endParaRPr lang="en-US" altLang="zh-CN" sz="2000" baseline="-25000" dirty="0">
                <a:latin typeface="微软雅黑" pitchFamily="34" charset="-122"/>
                <a:ea typeface="微软雅黑" pitchFamily="34" charset="-122"/>
              </a:endParaRPr>
            </a:p>
            <a:p>
              <a:pPr>
                <a:lnSpc>
                  <a:spcPct val="150000"/>
                </a:lnSpc>
              </a:pPr>
              <a:r>
                <a:rPr lang="en-US" altLang="zh-CN" sz="2000" dirty="0">
                  <a:latin typeface="微软雅黑" pitchFamily="34" charset="-122"/>
                  <a:ea typeface="微软雅黑" pitchFamily="34" charset="-122"/>
                </a:rPr>
                <a:t>NCF</a:t>
              </a:r>
              <a:r>
                <a:rPr lang="en-US" altLang="zh-CN" sz="2000" baseline="-25000" dirty="0">
                  <a:latin typeface="微软雅黑" pitchFamily="34" charset="-122"/>
                  <a:ea typeface="微软雅黑" pitchFamily="34" charset="-122"/>
                </a:rPr>
                <a:t>1-5</a:t>
              </a:r>
              <a:r>
                <a:rPr lang="en-US" altLang="zh-CN" sz="2000" dirty="0">
                  <a:latin typeface="微软雅黑" pitchFamily="34" charset="-122"/>
                  <a:ea typeface="微软雅黑" pitchFamily="34" charset="-122"/>
                </a:rPr>
                <a:t>=</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90000-53000-22500</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1-25%</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+22500=33 375</a:t>
              </a:r>
            </a:p>
            <a:p>
              <a:pPr>
                <a:lnSpc>
                  <a:spcPct val="150000"/>
                </a:lnSpc>
              </a:pPr>
              <a:r>
                <a:rPr lang="en-US" altLang="zh-CN" sz="2000" dirty="0">
                  <a:latin typeface="微软雅黑" pitchFamily="34" charset="-122"/>
                  <a:ea typeface="微软雅黑" pitchFamily="34" charset="-122"/>
                </a:rPr>
                <a:t>NCF</a:t>
              </a:r>
              <a:r>
                <a:rPr lang="en-US" altLang="zh-CN" sz="2000" baseline="-25000" dirty="0">
                  <a:latin typeface="微软雅黑" pitchFamily="34" charset="-122"/>
                  <a:ea typeface="微软雅黑" pitchFamily="34" charset="-122"/>
                </a:rPr>
                <a:t>6</a:t>
              </a:r>
              <a:r>
                <a:rPr lang="en-US" altLang="zh-CN" sz="2000" dirty="0">
                  <a:latin typeface="微软雅黑" pitchFamily="34" charset="-122"/>
                  <a:ea typeface="微软雅黑" pitchFamily="34" charset="-122"/>
                </a:rPr>
                <a:t>=33375+15000=48375</a:t>
              </a:r>
            </a:p>
            <a:p>
              <a:pPr>
                <a:lnSpc>
                  <a:spcPct val="150000"/>
                </a:lnSpc>
              </a:pPr>
              <a:r>
                <a:rPr lang="zh-CN" altLang="en-US" sz="2000" dirty="0">
                  <a:latin typeface="微软雅黑" pitchFamily="34" charset="-122"/>
                  <a:ea typeface="微软雅黑" pitchFamily="34" charset="-122"/>
                </a:rPr>
                <a:t>贴现率为</a:t>
              </a:r>
              <a:r>
                <a:rPr lang="en-US" altLang="zh-CN" sz="2000" dirty="0">
                  <a:latin typeface="微软雅黑" pitchFamily="34" charset="-122"/>
                  <a:ea typeface="微软雅黑" pitchFamily="34" charset="-122"/>
                </a:rPr>
                <a:t>10%</a:t>
              </a:r>
              <a:r>
                <a:rPr lang="zh-CN" altLang="en-US" sz="2000" dirty="0">
                  <a:latin typeface="微软雅黑" pitchFamily="34" charset="-122"/>
                  <a:ea typeface="微软雅黑" pitchFamily="34" charset="-122"/>
                </a:rPr>
                <a:t>，则</a:t>
              </a:r>
            </a:p>
            <a:p>
              <a:pPr>
                <a:lnSpc>
                  <a:spcPct val="150000"/>
                </a:lnSpc>
              </a:pPr>
              <a:r>
                <a:rPr lang="en-US" altLang="zh-CN" sz="2000" dirty="0">
                  <a:latin typeface="微软雅黑" pitchFamily="34" charset="-122"/>
                  <a:ea typeface="微软雅黑" pitchFamily="34" charset="-122"/>
                </a:rPr>
                <a:t>NPV</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33 375</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P/A</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10%</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5</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+48 375</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P/F</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10%</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6</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-150 000</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3 825.64</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0</a:t>
              </a:r>
            </a:p>
            <a:p>
              <a:pPr>
                <a:lnSpc>
                  <a:spcPct val="150000"/>
                </a:lnSpc>
              </a:pPr>
              <a:r>
                <a:rPr lang="en-US" altLang="zh-CN" sz="2000" dirty="0">
                  <a:latin typeface="微软雅黑" pitchFamily="34" charset="-122"/>
                  <a:ea typeface="微软雅黑" pitchFamily="34" charset="-122"/>
                </a:rPr>
                <a:t>NPV</a:t>
              </a:r>
              <a:r>
                <a:rPr lang="zh-CN" altLang="en-US"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0</a:t>
              </a:r>
              <a:r>
                <a:rPr lang="zh-CN" altLang="en-US" sz="2000" dirty="0">
                  <a:latin typeface="微软雅黑" pitchFamily="34" charset="-122"/>
                  <a:ea typeface="微软雅黑" pitchFamily="34" charset="-122"/>
                </a:rPr>
                <a:t>，所以方案可行。</a:t>
              </a:r>
              <a:endParaRPr lang="en-US" altLang="zh-CN" sz="2000" dirty="0">
                <a:latin typeface="微软雅黑" pitchFamily="34" charset="-122"/>
                <a:ea typeface="微软雅黑" pitchFamily="34" charset="-122"/>
              </a:endParaRPr>
            </a:p>
          </p:txBody>
        </p:sp>
      </p:grpSp>
    </p:spTree>
    <p:extLst>
      <p:ext uri="{BB962C8B-B14F-4D97-AF65-F5344CB8AC3E}">
        <p14:creationId xmlns:p14="http://schemas.microsoft.com/office/powerpoint/2010/main" val="102713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checkerboard(across)">
                                      <p:cBhvr>
                                        <p:cTn id="1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34023" y="2471292"/>
            <a:ext cx="10616780" cy="2862322"/>
          </a:xfrm>
          <a:prstGeom prst="rect">
            <a:avLst/>
          </a:prstGeom>
          <a:solidFill>
            <a:schemeClr val="bg2"/>
          </a:solidFill>
          <a:ln>
            <a:solidFill>
              <a:schemeClr val="bg2">
                <a:lumMod val="10000"/>
              </a:schemeClr>
            </a:solidFill>
          </a:ln>
          <a:scene3d>
            <a:camera prst="orthographicFront"/>
            <a:lightRig rig="threePt" dir="t"/>
          </a:scene3d>
          <a:sp3d prstMaterial="matte"/>
        </p:spPr>
        <p:txBody>
          <a:bodyPr wrap="square" anchor="ctr">
            <a:spAutoFit/>
          </a:bodyPr>
          <a:lstStyle/>
          <a:p>
            <a:pPr>
              <a:lnSpc>
                <a:spcPct val="150000"/>
              </a:lnSpc>
              <a:defRPr/>
            </a:pPr>
            <a:r>
              <a:rPr lang="zh-CN" altLang="en-US" sz="2400" dirty="0"/>
              <a:t>　　</a:t>
            </a:r>
            <a:r>
              <a:rPr lang="zh-CN" altLang="en-US" sz="2400" dirty="0">
                <a:latin typeface="+mn-ea"/>
                <a:ea typeface="+mn-ea"/>
              </a:rPr>
              <a:t>（</a:t>
            </a:r>
            <a:r>
              <a:rPr lang="en-US" altLang="zh-CN" sz="2400" dirty="0">
                <a:latin typeface="+mn-ea"/>
                <a:ea typeface="+mn-ea"/>
              </a:rPr>
              <a:t>1</a:t>
            </a:r>
            <a:r>
              <a:rPr lang="zh-CN" altLang="en-US" sz="2400" dirty="0">
                <a:latin typeface="+mn-ea"/>
                <a:ea typeface="+mn-ea"/>
              </a:rPr>
              <a:t>）原始投资额相等</a:t>
            </a:r>
          </a:p>
          <a:p>
            <a:pPr>
              <a:lnSpc>
                <a:spcPct val="150000"/>
              </a:lnSpc>
              <a:defRPr/>
            </a:pPr>
            <a:r>
              <a:rPr lang="zh-CN" altLang="en-US" sz="2400" dirty="0">
                <a:latin typeface="+mn-ea"/>
                <a:ea typeface="+mn-ea"/>
              </a:rPr>
              <a:t>       原始投资额相等且项目计算期相等时，直接采用净现值指标，从</a:t>
            </a:r>
            <a:r>
              <a:rPr lang="en-US" altLang="zh-CN" sz="2400" dirty="0">
                <a:latin typeface="+mn-ea"/>
                <a:ea typeface="+mn-ea"/>
              </a:rPr>
              <a:t>NPV≥0</a:t>
            </a:r>
            <a:r>
              <a:rPr lang="zh-CN" altLang="en-US" sz="2400" dirty="0">
                <a:latin typeface="+mn-ea"/>
                <a:ea typeface="+mn-ea"/>
              </a:rPr>
              <a:t>的项目中选择净现值最大的方案；</a:t>
            </a:r>
            <a:endParaRPr lang="en-US" altLang="zh-CN" sz="2400" dirty="0">
              <a:latin typeface="+mn-ea"/>
              <a:ea typeface="+mn-ea"/>
            </a:endParaRPr>
          </a:p>
          <a:p>
            <a:pPr>
              <a:lnSpc>
                <a:spcPct val="150000"/>
              </a:lnSpc>
              <a:defRPr/>
            </a:pPr>
            <a:r>
              <a:rPr lang="en-US" altLang="zh-CN" sz="2400" dirty="0">
                <a:latin typeface="+mn-ea"/>
                <a:ea typeface="+mn-ea"/>
              </a:rPr>
              <a:t>       </a:t>
            </a:r>
            <a:r>
              <a:rPr lang="zh-CN" altLang="en-US" sz="2400" dirty="0">
                <a:latin typeface="+mn-ea"/>
                <a:ea typeface="+mn-ea"/>
              </a:rPr>
              <a:t>在原始投资额相同但项目计算期不相等时，一般采用现值指数指标，从</a:t>
            </a:r>
            <a:r>
              <a:rPr lang="en-US" altLang="zh-CN" sz="2400" dirty="0">
                <a:latin typeface="+mn-ea"/>
                <a:ea typeface="+mn-ea"/>
              </a:rPr>
              <a:t>PI≥1</a:t>
            </a:r>
            <a:r>
              <a:rPr lang="zh-CN" altLang="en-US" sz="2400" dirty="0">
                <a:latin typeface="+mn-ea"/>
                <a:ea typeface="+mn-ea"/>
              </a:rPr>
              <a:t>的项目中选择现值指数最大的方案。</a:t>
            </a:r>
          </a:p>
        </p:txBody>
      </p:sp>
      <p:grpSp>
        <p:nvGrpSpPr>
          <p:cNvPr id="9" name="组合 8"/>
          <p:cNvGrpSpPr/>
          <p:nvPr/>
        </p:nvGrpSpPr>
        <p:grpSpPr bwMode="auto">
          <a:xfrm>
            <a:off x="340178" y="739946"/>
            <a:ext cx="3091526" cy="822325"/>
            <a:chOff x="11113" y="950913"/>
            <a:chExt cx="5445943" cy="822325"/>
          </a:xfrm>
        </p:grpSpPr>
        <p:pic>
          <p:nvPicPr>
            <p:cNvPr id="10"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4"/>
            <p:cNvSpPr txBox="1">
              <a:spLocks noChangeArrowheads="1"/>
            </p:cNvSpPr>
            <p:nvPr/>
          </p:nvSpPr>
          <p:spPr bwMode="auto">
            <a:xfrm>
              <a:off x="240206" y="1124749"/>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Times New Roman" panose="02020603050405020304" pitchFamily="18" charset="0"/>
                </a:rPr>
                <a:t>三、决策应用</a:t>
              </a:r>
            </a:p>
          </p:txBody>
        </p:sp>
      </p:grpSp>
      <p:grpSp>
        <p:nvGrpSpPr>
          <p:cNvPr id="18" name="组合 8"/>
          <p:cNvGrpSpPr/>
          <p:nvPr/>
        </p:nvGrpSpPr>
        <p:grpSpPr bwMode="auto">
          <a:xfrm>
            <a:off x="480078" y="1772816"/>
            <a:ext cx="4031746" cy="503237"/>
            <a:chOff x="416496" y="1196752"/>
            <a:chExt cx="2144688" cy="504056"/>
          </a:xfrm>
        </p:grpSpPr>
        <p:sp>
          <p:nvSpPr>
            <p:cNvPr id="19" name="矩形 18"/>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7"/>
            <p:cNvSpPr txBox="1">
              <a:spLocks noChangeArrowheads="1"/>
            </p:cNvSpPr>
            <p:nvPr/>
          </p:nvSpPr>
          <p:spPr bwMode="auto">
            <a:xfrm>
              <a:off x="427785" y="1196752"/>
              <a:ext cx="2088232" cy="462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2.</a:t>
              </a:r>
              <a:r>
                <a:rPr lang="zh-CN" altLang="en-US" sz="2400" dirty="0">
                  <a:solidFill>
                    <a:schemeClr val="bg1"/>
                  </a:solidFill>
                  <a:latin typeface="黑体" panose="02010609060101010101" pitchFamily="2" charset="-122"/>
                  <a:ea typeface="黑体" panose="02010609060101010101" pitchFamily="2" charset="-122"/>
                </a:rPr>
                <a:t>两个互斥方案比较决策</a:t>
              </a:r>
            </a:p>
          </p:txBody>
        </p:sp>
      </p:grpSp>
      <p:grpSp>
        <p:nvGrpSpPr>
          <p:cNvPr id="12" name="组合 11">
            <a:extLst>
              <a:ext uri="{FF2B5EF4-FFF2-40B4-BE49-F238E27FC236}">
                <a16:creationId xmlns:a16="http://schemas.microsoft.com/office/drawing/2014/main" id="{6E1A9C66-9D17-4337-9930-48434EF9F207}"/>
              </a:ext>
            </a:extLst>
          </p:cNvPr>
          <p:cNvGrpSpPr/>
          <p:nvPr/>
        </p:nvGrpSpPr>
        <p:grpSpPr>
          <a:xfrm>
            <a:off x="191345" y="92845"/>
            <a:ext cx="5616624" cy="613803"/>
            <a:chOff x="1271464" y="2420888"/>
            <a:chExt cx="4392488" cy="613803"/>
          </a:xfrm>
        </p:grpSpPr>
        <p:sp>
          <p:nvSpPr>
            <p:cNvPr id="13" name="矩形 2">
              <a:extLst>
                <a:ext uri="{FF2B5EF4-FFF2-40B4-BE49-F238E27FC236}">
                  <a16:creationId xmlns:a16="http://schemas.microsoft.com/office/drawing/2014/main" id="{0F41F870-4BCA-454A-9DF1-59DB7DC89958}"/>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22">
              <a:extLst>
                <a:ext uri="{FF2B5EF4-FFF2-40B4-BE49-F238E27FC236}">
                  <a16:creationId xmlns:a16="http://schemas.microsoft.com/office/drawing/2014/main" id="{4E535B1C-01B5-4073-A117-4F86F0878452}"/>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开展项目投资决策</a:t>
              </a:r>
            </a:p>
          </p:txBody>
        </p:sp>
      </p:grpSp>
    </p:spTree>
    <p:extLst>
      <p:ext uri="{BB962C8B-B14F-4D97-AF65-F5344CB8AC3E}">
        <p14:creationId xmlns:p14="http://schemas.microsoft.com/office/powerpoint/2010/main" val="2181508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Horizontal)">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983432" y="2760599"/>
            <a:ext cx="10339049" cy="3416320"/>
          </a:xfrm>
          <a:prstGeom prst="rect">
            <a:avLst/>
          </a:prstGeom>
          <a:solidFill>
            <a:schemeClr val="bg2"/>
          </a:solidFill>
          <a:ln>
            <a:solidFill>
              <a:schemeClr val="bg2">
                <a:lumMod val="10000"/>
              </a:schemeClr>
            </a:solidFill>
          </a:ln>
          <a:scene3d>
            <a:camera prst="orthographicFront"/>
            <a:lightRig rig="threePt" dir="t"/>
          </a:scene3d>
          <a:sp3d prstMaterial="matte"/>
        </p:spPr>
        <p:txBody>
          <a:bodyPr wrap="square" anchor="ctr">
            <a:spAutoFit/>
          </a:bodyPr>
          <a:lstStyle/>
          <a:p>
            <a:pPr>
              <a:lnSpc>
                <a:spcPct val="150000"/>
              </a:lnSpc>
              <a:defRPr/>
            </a:pPr>
            <a:r>
              <a:rPr lang="zh-CN" altLang="en-US" sz="2400" dirty="0"/>
              <a:t>　　</a:t>
            </a:r>
            <a:r>
              <a:rPr lang="zh-CN" altLang="en-US" sz="2400" dirty="0">
                <a:latin typeface="+mn-ea"/>
                <a:ea typeface="+mn-ea"/>
              </a:rPr>
              <a:t>威盛公司</a:t>
            </a:r>
            <a:r>
              <a:rPr lang="en-US" altLang="zh-CN" sz="2400" dirty="0">
                <a:latin typeface="+mn-ea"/>
                <a:ea typeface="+mn-ea"/>
              </a:rPr>
              <a:t>2022</a:t>
            </a:r>
            <a:r>
              <a:rPr lang="zh-CN" altLang="en-US" sz="2400" dirty="0">
                <a:latin typeface="+mn-ea"/>
                <a:ea typeface="+mn-ea"/>
              </a:rPr>
              <a:t>年度拟新建固定资产项目需原始投资</a:t>
            </a:r>
            <a:r>
              <a:rPr lang="en-US" altLang="zh-CN" sz="2400" dirty="0">
                <a:latin typeface="+mn-ea"/>
                <a:ea typeface="+mn-ea"/>
              </a:rPr>
              <a:t>300 000</a:t>
            </a:r>
            <a:r>
              <a:rPr lang="zh-CN" altLang="en-US" sz="2400" dirty="0">
                <a:latin typeface="+mn-ea"/>
                <a:ea typeface="+mn-ea"/>
              </a:rPr>
              <a:t>元，使用</a:t>
            </a:r>
            <a:r>
              <a:rPr lang="en-US" altLang="zh-CN" sz="2400" dirty="0">
                <a:latin typeface="+mn-ea"/>
                <a:ea typeface="+mn-ea"/>
              </a:rPr>
              <a:t>5</a:t>
            </a:r>
            <a:r>
              <a:rPr lang="zh-CN" altLang="en-US" sz="2400" dirty="0">
                <a:latin typeface="+mn-ea"/>
                <a:ea typeface="+mn-ea"/>
              </a:rPr>
              <a:t>年。现有</a:t>
            </a:r>
            <a:r>
              <a:rPr lang="en-US" altLang="zh-CN" sz="2400" dirty="0">
                <a:latin typeface="+mn-ea"/>
                <a:ea typeface="+mn-ea"/>
              </a:rPr>
              <a:t>A</a:t>
            </a:r>
            <a:r>
              <a:rPr lang="zh-CN" altLang="en-US" sz="2400" dirty="0">
                <a:latin typeface="+mn-ea"/>
                <a:ea typeface="+mn-ea"/>
              </a:rPr>
              <a:t>、</a:t>
            </a:r>
            <a:r>
              <a:rPr lang="en-US" altLang="zh-CN" sz="2400" dirty="0">
                <a:latin typeface="+mn-ea"/>
                <a:ea typeface="+mn-ea"/>
              </a:rPr>
              <a:t>B</a:t>
            </a:r>
            <a:r>
              <a:rPr lang="zh-CN" altLang="en-US" sz="2400" dirty="0">
                <a:latin typeface="+mn-ea"/>
                <a:ea typeface="+mn-ea"/>
              </a:rPr>
              <a:t>两个互斥项目可供选择，均无建设期：</a:t>
            </a:r>
            <a:r>
              <a:rPr lang="en-US" altLang="zh-CN" sz="2400" dirty="0">
                <a:latin typeface="+mn-ea"/>
                <a:ea typeface="+mn-ea"/>
              </a:rPr>
              <a:t>A</a:t>
            </a:r>
            <a:r>
              <a:rPr lang="zh-CN" altLang="en-US" sz="2400" dirty="0">
                <a:latin typeface="+mn-ea"/>
                <a:ea typeface="+mn-ea"/>
              </a:rPr>
              <a:t>方案投产后，每年营业现金净流量分别为</a:t>
            </a:r>
            <a:r>
              <a:rPr lang="en-US" altLang="zh-CN" sz="2400" dirty="0">
                <a:latin typeface="+mn-ea"/>
                <a:ea typeface="+mn-ea"/>
              </a:rPr>
              <a:t>80 000</a:t>
            </a:r>
            <a:r>
              <a:rPr lang="zh-CN" altLang="en-US" sz="2400" dirty="0">
                <a:latin typeface="+mn-ea"/>
                <a:ea typeface="+mn-ea"/>
              </a:rPr>
              <a:t>元、</a:t>
            </a:r>
            <a:r>
              <a:rPr lang="en-US" altLang="zh-CN" sz="2400" dirty="0">
                <a:latin typeface="+mn-ea"/>
                <a:ea typeface="+mn-ea"/>
              </a:rPr>
              <a:t>90 000</a:t>
            </a:r>
            <a:r>
              <a:rPr lang="zh-CN" altLang="en-US" sz="2400" dirty="0">
                <a:latin typeface="+mn-ea"/>
                <a:ea typeface="+mn-ea"/>
              </a:rPr>
              <a:t>元、</a:t>
            </a:r>
            <a:r>
              <a:rPr lang="en-US" altLang="zh-CN" sz="2400" dirty="0">
                <a:latin typeface="+mn-ea"/>
                <a:ea typeface="+mn-ea"/>
              </a:rPr>
              <a:t>100 000</a:t>
            </a:r>
            <a:r>
              <a:rPr lang="zh-CN" altLang="en-US" sz="2400" dirty="0">
                <a:latin typeface="+mn-ea"/>
                <a:ea typeface="+mn-ea"/>
              </a:rPr>
              <a:t>元、</a:t>
            </a:r>
            <a:r>
              <a:rPr lang="en-US" altLang="zh-CN" sz="2400" dirty="0">
                <a:latin typeface="+mn-ea"/>
                <a:ea typeface="+mn-ea"/>
              </a:rPr>
              <a:t>110 000</a:t>
            </a:r>
            <a:r>
              <a:rPr lang="zh-CN" altLang="en-US" sz="2400" dirty="0">
                <a:latin typeface="+mn-ea"/>
                <a:ea typeface="+mn-ea"/>
              </a:rPr>
              <a:t>元、</a:t>
            </a:r>
            <a:r>
              <a:rPr lang="en-US" altLang="zh-CN" sz="2400" dirty="0">
                <a:latin typeface="+mn-ea"/>
                <a:ea typeface="+mn-ea"/>
              </a:rPr>
              <a:t>120 000</a:t>
            </a:r>
            <a:r>
              <a:rPr lang="zh-CN" altLang="en-US" sz="2400" dirty="0">
                <a:latin typeface="+mn-ea"/>
                <a:ea typeface="+mn-ea"/>
              </a:rPr>
              <a:t>元；若采用</a:t>
            </a:r>
            <a:r>
              <a:rPr lang="en-US" altLang="zh-CN" sz="2400" dirty="0">
                <a:latin typeface="+mn-ea"/>
                <a:ea typeface="+mn-ea"/>
              </a:rPr>
              <a:t>B</a:t>
            </a:r>
            <a:r>
              <a:rPr lang="zh-CN" altLang="en-US" sz="2400" dirty="0">
                <a:latin typeface="+mn-ea"/>
                <a:ea typeface="+mn-ea"/>
              </a:rPr>
              <a:t>方案，投产后，每年营业现金净流量均为</a:t>
            </a:r>
            <a:r>
              <a:rPr lang="en-US" altLang="zh-CN" sz="2400" dirty="0">
                <a:latin typeface="+mn-ea"/>
                <a:ea typeface="+mn-ea"/>
              </a:rPr>
              <a:t>100 000</a:t>
            </a:r>
            <a:r>
              <a:rPr lang="zh-CN" altLang="en-US" sz="2400" dirty="0">
                <a:latin typeface="+mn-ea"/>
                <a:ea typeface="+mn-ea"/>
              </a:rPr>
              <a:t>元。贴现率为</a:t>
            </a:r>
            <a:r>
              <a:rPr lang="en-US" altLang="zh-CN" sz="2400" dirty="0">
                <a:latin typeface="+mn-ea"/>
                <a:ea typeface="+mn-ea"/>
              </a:rPr>
              <a:t>10%</a:t>
            </a:r>
            <a:r>
              <a:rPr lang="zh-CN" altLang="en-US" sz="2400" dirty="0">
                <a:latin typeface="+mn-ea"/>
                <a:ea typeface="+mn-ea"/>
              </a:rPr>
              <a:t>。</a:t>
            </a:r>
          </a:p>
          <a:p>
            <a:pPr>
              <a:lnSpc>
                <a:spcPct val="150000"/>
              </a:lnSpc>
              <a:defRPr/>
            </a:pPr>
            <a:r>
              <a:rPr lang="zh-CN" altLang="en-US" sz="2400" dirty="0">
                <a:latin typeface="+mn-ea"/>
                <a:ea typeface="+mn-ea"/>
              </a:rPr>
              <a:t>       要求：计算净现值并对</a:t>
            </a:r>
            <a:r>
              <a:rPr lang="en-US" altLang="zh-CN" sz="2400" dirty="0">
                <a:latin typeface="+mn-ea"/>
                <a:ea typeface="+mn-ea"/>
              </a:rPr>
              <a:t>A</a:t>
            </a:r>
            <a:r>
              <a:rPr lang="zh-CN" altLang="en-US" sz="2400" dirty="0">
                <a:latin typeface="+mn-ea"/>
                <a:ea typeface="+mn-ea"/>
              </a:rPr>
              <a:t>、</a:t>
            </a:r>
            <a:r>
              <a:rPr lang="en-US" altLang="zh-CN" sz="2400" dirty="0">
                <a:latin typeface="+mn-ea"/>
                <a:ea typeface="+mn-ea"/>
              </a:rPr>
              <a:t>B</a:t>
            </a:r>
            <a:r>
              <a:rPr lang="zh-CN" altLang="en-US" sz="2400" dirty="0">
                <a:latin typeface="+mn-ea"/>
                <a:ea typeface="+mn-ea"/>
              </a:rPr>
              <a:t>方案做出决策。</a:t>
            </a:r>
          </a:p>
        </p:txBody>
      </p:sp>
      <p:grpSp>
        <p:nvGrpSpPr>
          <p:cNvPr id="9" name="组合 8"/>
          <p:cNvGrpSpPr/>
          <p:nvPr/>
        </p:nvGrpSpPr>
        <p:grpSpPr bwMode="auto">
          <a:xfrm>
            <a:off x="340178" y="739946"/>
            <a:ext cx="3091526" cy="822325"/>
            <a:chOff x="11113" y="950913"/>
            <a:chExt cx="5445943" cy="822325"/>
          </a:xfrm>
        </p:grpSpPr>
        <p:pic>
          <p:nvPicPr>
            <p:cNvPr id="10"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4"/>
            <p:cNvSpPr txBox="1">
              <a:spLocks noChangeArrowheads="1"/>
            </p:cNvSpPr>
            <p:nvPr/>
          </p:nvSpPr>
          <p:spPr bwMode="auto">
            <a:xfrm>
              <a:off x="240206" y="1124749"/>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Times New Roman" panose="02020603050405020304" pitchFamily="18" charset="0"/>
                </a:rPr>
                <a:t>三、决策应用</a:t>
              </a:r>
            </a:p>
          </p:txBody>
        </p:sp>
      </p:grpSp>
      <p:grpSp>
        <p:nvGrpSpPr>
          <p:cNvPr id="18" name="组合 8"/>
          <p:cNvGrpSpPr/>
          <p:nvPr/>
        </p:nvGrpSpPr>
        <p:grpSpPr bwMode="auto">
          <a:xfrm>
            <a:off x="480078" y="1772816"/>
            <a:ext cx="4031746" cy="503237"/>
            <a:chOff x="416496" y="1196752"/>
            <a:chExt cx="2144688" cy="504056"/>
          </a:xfrm>
        </p:grpSpPr>
        <p:sp>
          <p:nvSpPr>
            <p:cNvPr id="19" name="矩形 18"/>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7"/>
            <p:cNvSpPr txBox="1">
              <a:spLocks noChangeArrowheads="1"/>
            </p:cNvSpPr>
            <p:nvPr/>
          </p:nvSpPr>
          <p:spPr bwMode="auto">
            <a:xfrm>
              <a:off x="427785" y="1196752"/>
              <a:ext cx="2088232" cy="462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2.</a:t>
              </a:r>
              <a:r>
                <a:rPr lang="zh-CN" altLang="en-US" sz="2400" dirty="0">
                  <a:solidFill>
                    <a:schemeClr val="bg1"/>
                  </a:solidFill>
                  <a:latin typeface="黑体" panose="02010609060101010101" pitchFamily="2" charset="-122"/>
                  <a:ea typeface="黑体" panose="02010609060101010101" pitchFamily="2" charset="-122"/>
                </a:rPr>
                <a:t>两个互斥方案比较决策</a:t>
              </a:r>
            </a:p>
          </p:txBody>
        </p:sp>
      </p:grpSp>
      <p:grpSp>
        <p:nvGrpSpPr>
          <p:cNvPr id="12" name="组合 11">
            <a:extLst>
              <a:ext uri="{FF2B5EF4-FFF2-40B4-BE49-F238E27FC236}">
                <a16:creationId xmlns:a16="http://schemas.microsoft.com/office/drawing/2014/main" id="{2C7E02A3-1A7F-449A-BE68-D26F971BCAD7}"/>
              </a:ext>
            </a:extLst>
          </p:cNvPr>
          <p:cNvGrpSpPr/>
          <p:nvPr/>
        </p:nvGrpSpPr>
        <p:grpSpPr>
          <a:xfrm>
            <a:off x="191345" y="92845"/>
            <a:ext cx="5616624" cy="613803"/>
            <a:chOff x="1271464" y="2420888"/>
            <a:chExt cx="4392488" cy="613803"/>
          </a:xfrm>
        </p:grpSpPr>
        <p:sp>
          <p:nvSpPr>
            <p:cNvPr id="13" name="矩形 2">
              <a:extLst>
                <a:ext uri="{FF2B5EF4-FFF2-40B4-BE49-F238E27FC236}">
                  <a16:creationId xmlns:a16="http://schemas.microsoft.com/office/drawing/2014/main" id="{DC1CA5B0-B8B4-4CC8-8FC1-3DBD7D703F07}"/>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22">
              <a:extLst>
                <a:ext uri="{FF2B5EF4-FFF2-40B4-BE49-F238E27FC236}">
                  <a16:creationId xmlns:a16="http://schemas.microsoft.com/office/drawing/2014/main" id="{85B2F7D7-4036-4B0E-AF14-45865788C26A}"/>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开展项目投资决策</a:t>
              </a:r>
            </a:p>
          </p:txBody>
        </p:sp>
      </p:grpSp>
    </p:spTree>
    <p:extLst>
      <p:ext uri="{BB962C8B-B14F-4D97-AF65-F5344CB8AC3E}">
        <p14:creationId xmlns:p14="http://schemas.microsoft.com/office/powerpoint/2010/main" val="2416453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Horizontal)">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bwMode="auto">
          <a:xfrm>
            <a:off x="340178" y="739946"/>
            <a:ext cx="3091526" cy="822325"/>
            <a:chOff x="11113" y="950913"/>
            <a:chExt cx="5445943" cy="822325"/>
          </a:xfrm>
        </p:grpSpPr>
        <p:pic>
          <p:nvPicPr>
            <p:cNvPr id="10"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4"/>
            <p:cNvSpPr txBox="1">
              <a:spLocks noChangeArrowheads="1"/>
            </p:cNvSpPr>
            <p:nvPr/>
          </p:nvSpPr>
          <p:spPr bwMode="auto">
            <a:xfrm>
              <a:off x="240206" y="1124749"/>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Times New Roman" panose="02020603050405020304" pitchFamily="18" charset="0"/>
                </a:rPr>
                <a:t>三、决策应用</a:t>
              </a:r>
            </a:p>
          </p:txBody>
        </p:sp>
      </p:grpSp>
      <p:grpSp>
        <p:nvGrpSpPr>
          <p:cNvPr id="18" name="组合 8"/>
          <p:cNvGrpSpPr/>
          <p:nvPr/>
        </p:nvGrpSpPr>
        <p:grpSpPr bwMode="auto">
          <a:xfrm>
            <a:off x="480078" y="1772816"/>
            <a:ext cx="4031746" cy="503237"/>
            <a:chOff x="416496" y="1196752"/>
            <a:chExt cx="2144688" cy="504056"/>
          </a:xfrm>
        </p:grpSpPr>
        <p:sp>
          <p:nvSpPr>
            <p:cNvPr id="19" name="矩形 18"/>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7"/>
            <p:cNvSpPr txBox="1">
              <a:spLocks noChangeArrowheads="1"/>
            </p:cNvSpPr>
            <p:nvPr/>
          </p:nvSpPr>
          <p:spPr bwMode="auto">
            <a:xfrm>
              <a:off x="427785" y="1196752"/>
              <a:ext cx="2088232" cy="462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2.</a:t>
              </a:r>
              <a:r>
                <a:rPr lang="zh-CN" altLang="en-US" sz="2400" dirty="0">
                  <a:solidFill>
                    <a:schemeClr val="bg1"/>
                  </a:solidFill>
                  <a:latin typeface="黑体" panose="02010609060101010101" pitchFamily="2" charset="-122"/>
                  <a:ea typeface="黑体" panose="02010609060101010101" pitchFamily="2" charset="-122"/>
                </a:rPr>
                <a:t>两个互斥方案比较决策</a:t>
              </a:r>
            </a:p>
          </p:txBody>
        </p:sp>
      </p:grpSp>
      <p:pic>
        <p:nvPicPr>
          <p:cNvPr id="2050" name="对象 2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1567" y="2890210"/>
            <a:ext cx="10945216" cy="453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对象 16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5229" y="3645024"/>
            <a:ext cx="5120791" cy="53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086830" y="4566319"/>
            <a:ext cx="2573140" cy="461665"/>
          </a:xfrm>
          <a:prstGeom prst="rect">
            <a:avLst/>
          </a:prstGeom>
        </p:spPr>
        <p:txBody>
          <a:bodyPr wrap="none">
            <a:spAutoFit/>
          </a:bodyPr>
          <a:lstStyle/>
          <a:p>
            <a:r>
              <a:rPr lang="zh-CN" altLang="zh-CN" sz="2400" dirty="0"/>
              <a:t>所以</a:t>
            </a:r>
            <a:r>
              <a:rPr lang="en-US" altLang="zh-CN" sz="2400" dirty="0"/>
              <a:t>B</a:t>
            </a:r>
            <a:r>
              <a:rPr lang="zh-CN" altLang="zh-CN" sz="2400" dirty="0"/>
              <a:t>方案可行。</a:t>
            </a:r>
            <a:endParaRPr lang="zh-CN" altLang="en-US" sz="2400" dirty="0"/>
          </a:p>
        </p:txBody>
      </p:sp>
      <p:grpSp>
        <p:nvGrpSpPr>
          <p:cNvPr id="14" name="组合 13">
            <a:extLst>
              <a:ext uri="{FF2B5EF4-FFF2-40B4-BE49-F238E27FC236}">
                <a16:creationId xmlns:a16="http://schemas.microsoft.com/office/drawing/2014/main" id="{208B6F40-BFC2-46A9-ACF0-C943B49D9897}"/>
              </a:ext>
            </a:extLst>
          </p:cNvPr>
          <p:cNvGrpSpPr/>
          <p:nvPr/>
        </p:nvGrpSpPr>
        <p:grpSpPr>
          <a:xfrm>
            <a:off x="191345" y="92845"/>
            <a:ext cx="5616624" cy="613803"/>
            <a:chOff x="1271464" y="2420888"/>
            <a:chExt cx="4392488" cy="613803"/>
          </a:xfrm>
        </p:grpSpPr>
        <p:sp>
          <p:nvSpPr>
            <p:cNvPr id="15" name="矩形 2">
              <a:extLst>
                <a:ext uri="{FF2B5EF4-FFF2-40B4-BE49-F238E27FC236}">
                  <a16:creationId xmlns:a16="http://schemas.microsoft.com/office/drawing/2014/main" id="{370D483D-2E9A-4D64-A108-617C668350EB}"/>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6" name="TextBox 22">
              <a:extLst>
                <a:ext uri="{FF2B5EF4-FFF2-40B4-BE49-F238E27FC236}">
                  <a16:creationId xmlns:a16="http://schemas.microsoft.com/office/drawing/2014/main" id="{FC148813-CCAF-41F9-8663-9571CC915761}"/>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开展项目投资决策</a:t>
              </a:r>
            </a:p>
          </p:txBody>
        </p:sp>
      </p:grpSp>
    </p:spTree>
    <p:extLst>
      <p:ext uri="{BB962C8B-B14F-4D97-AF65-F5344CB8AC3E}">
        <p14:creationId xmlns:p14="http://schemas.microsoft.com/office/powerpoint/2010/main" val="421302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127448" y="2852936"/>
            <a:ext cx="10230529" cy="2862322"/>
          </a:xfrm>
          <a:prstGeom prst="rect">
            <a:avLst/>
          </a:prstGeom>
          <a:solidFill>
            <a:schemeClr val="bg2"/>
          </a:solidFill>
          <a:ln>
            <a:solidFill>
              <a:schemeClr val="bg2">
                <a:lumMod val="10000"/>
              </a:schemeClr>
            </a:solidFill>
          </a:ln>
          <a:scene3d>
            <a:camera prst="orthographicFront"/>
            <a:lightRig rig="threePt" dir="t"/>
          </a:scene3d>
          <a:sp3d prstMaterial="matte"/>
        </p:spPr>
        <p:txBody>
          <a:bodyPr wrap="square" anchor="ctr">
            <a:spAutoFit/>
          </a:bodyPr>
          <a:lstStyle/>
          <a:p>
            <a:pPr>
              <a:lnSpc>
                <a:spcPct val="150000"/>
              </a:lnSpc>
              <a:defRPr/>
            </a:pPr>
            <a:r>
              <a:rPr lang="zh-CN" altLang="en-US" sz="2400" dirty="0"/>
              <a:t>　　</a:t>
            </a:r>
            <a:r>
              <a:rPr lang="zh-CN" altLang="en-US" sz="2400" dirty="0">
                <a:latin typeface="+mn-ea"/>
                <a:ea typeface="+mn-ea"/>
              </a:rPr>
              <a:t>（</a:t>
            </a:r>
            <a:r>
              <a:rPr lang="en-US" altLang="zh-CN" sz="2400" dirty="0">
                <a:latin typeface="+mn-ea"/>
                <a:ea typeface="+mn-ea"/>
              </a:rPr>
              <a:t>2</a:t>
            </a:r>
            <a:r>
              <a:rPr lang="zh-CN" altLang="en-US" sz="2400" dirty="0">
                <a:latin typeface="+mn-ea"/>
                <a:ea typeface="+mn-ea"/>
              </a:rPr>
              <a:t>）原始投资额不等</a:t>
            </a:r>
          </a:p>
          <a:p>
            <a:pPr>
              <a:lnSpc>
                <a:spcPct val="150000"/>
              </a:lnSpc>
              <a:defRPr/>
            </a:pPr>
            <a:r>
              <a:rPr lang="zh-CN" altLang="en-US" sz="2400" dirty="0">
                <a:latin typeface="+mn-ea"/>
                <a:ea typeface="+mn-ea"/>
              </a:rPr>
              <a:t>       原始投资额不相等但计算期相等，采用净现值指标评价，从</a:t>
            </a:r>
            <a:r>
              <a:rPr lang="en-US" altLang="zh-CN" sz="2400" dirty="0">
                <a:latin typeface="+mn-ea"/>
                <a:ea typeface="+mn-ea"/>
              </a:rPr>
              <a:t>NPV≥0</a:t>
            </a:r>
            <a:r>
              <a:rPr lang="zh-CN" altLang="en-US" sz="2400" dirty="0">
                <a:latin typeface="+mn-ea"/>
                <a:ea typeface="+mn-ea"/>
              </a:rPr>
              <a:t>的项目中选择净现值最大的方案；</a:t>
            </a:r>
          </a:p>
          <a:p>
            <a:pPr>
              <a:lnSpc>
                <a:spcPct val="150000"/>
              </a:lnSpc>
              <a:defRPr/>
            </a:pPr>
            <a:r>
              <a:rPr lang="zh-CN" altLang="en-US" sz="2400" dirty="0">
                <a:latin typeface="+mn-ea"/>
                <a:ea typeface="+mn-ea"/>
              </a:rPr>
              <a:t>       在原始投资额不相等并且计算期也不相等时，一般采用年等额净回收额法评价。在此方法下，年等额净回收额最大的方案为优。</a:t>
            </a:r>
          </a:p>
        </p:txBody>
      </p:sp>
      <p:grpSp>
        <p:nvGrpSpPr>
          <p:cNvPr id="9" name="组合 8"/>
          <p:cNvGrpSpPr/>
          <p:nvPr/>
        </p:nvGrpSpPr>
        <p:grpSpPr bwMode="auto">
          <a:xfrm>
            <a:off x="340178" y="739946"/>
            <a:ext cx="3091526" cy="822325"/>
            <a:chOff x="11113" y="950913"/>
            <a:chExt cx="5445943" cy="822325"/>
          </a:xfrm>
        </p:grpSpPr>
        <p:pic>
          <p:nvPicPr>
            <p:cNvPr id="10"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4"/>
            <p:cNvSpPr txBox="1">
              <a:spLocks noChangeArrowheads="1"/>
            </p:cNvSpPr>
            <p:nvPr/>
          </p:nvSpPr>
          <p:spPr bwMode="auto">
            <a:xfrm>
              <a:off x="240206" y="1124749"/>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Times New Roman" panose="02020603050405020304" pitchFamily="18" charset="0"/>
                </a:rPr>
                <a:t>三、决策应用</a:t>
              </a:r>
            </a:p>
          </p:txBody>
        </p:sp>
      </p:grpSp>
      <p:grpSp>
        <p:nvGrpSpPr>
          <p:cNvPr id="18" name="组合 8"/>
          <p:cNvGrpSpPr/>
          <p:nvPr/>
        </p:nvGrpSpPr>
        <p:grpSpPr bwMode="auto">
          <a:xfrm>
            <a:off x="480078" y="1772816"/>
            <a:ext cx="4031746" cy="503237"/>
            <a:chOff x="416496" y="1196752"/>
            <a:chExt cx="2144688" cy="504056"/>
          </a:xfrm>
        </p:grpSpPr>
        <p:sp>
          <p:nvSpPr>
            <p:cNvPr id="19" name="矩形 18"/>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7"/>
            <p:cNvSpPr txBox="1">
              <a:spLocks noChangeArrowheads="1"/>
            </p:cNvSpPr>
            <p:nvPr/>
          </p:nvSpPr>
          <p:spPr bwMode="auto">
            <a:xfrm>
              <a:off x="427785" y="1196752"/>
              <a:ext cx="2088232" cy="462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2.</a:t>
              </a:r>
              <a:r>
                <a:rPr lang="zh-CN" altLang="en-US" sz="2400" dirty="0">
                  <a:solidFill>
                    <a:schemeClr val="bg1"/>
                  </a:solidFill>
                  <a:latin typeface="黑体" panose="02010609060101010101" pitchFamily="2" charset="-122"/>
                  <a:ea typeface="黑体" panose="02010609060101010101" pitchFamily="2" charset="-122"/>
                </a:rPr>
                <a:t>两个互斥方案比较决策</a:t>
              </a:r>
            </a:p>
          </p:txBody>
        </p:sp>
      </p:grpSp>
      <p:grpSp>
        <p:nvGrpSpPr>
          <p:cNvPr id="12" name="组合 11">
            <a:extLst>
              <a:ext uri="{FF2B5EF4-FFF2-40B4-BE49-F238E27FC236}">
                <a16:creationId xmlns:a16="http://schemas.microsoft.com/office/drawing/2014/main" id="{82EE33DD-A081-4A7C-825C-4B0C57EEB56B}"/>
              </a:ext>
            </a:extLst>
          </p:cNvPr>
          <p:cNvGrpSpPr/>
          <p:nvPr/>
        </p:nvGrpSpPr>
        <p:grpSpPr>
          <a:xfrm>
            <a:off x="191345" y="92845"/>
            <a:ext cx="5616624" cy="613803"/>
            <a:chOff x="1271464" y="2420888"/>
            <a:chExt cx="4392488" cy="613803"/>
          </a:xfrm>
        </p:grpSpPr>
        <p:sp>
          <p:nvSpPr>
            <p:cNvPr id="13" name="矩形 2">
              <a:extLst>
                <a:ext uri="{FF2B5EF4-FFF2-40B4-BE49-F238E27FC236}">
                  <a16:creationId xmlns:a16="http://schemas.microsoft.com/office/drawing/2014/main" id="{E9FB89B9-3E32-4AF5-8D02-AFAEE1F085A7}"/>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4" name="TextBox 22">
              <a:extLst>
                <a:ext uri="{FF2B5EF4-FFF2-40B4-BE49-F238E27FC236}">
                  <a16:creationId xmlns:a16="http://schemas.microsoft.com/office/drawing/2014/main" id="{BBC2AF2F-4A55-480D-8BC0-9BAB8D40B695}"/>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开展项目投资决策</a:t>
              </a:r>
            </a:p>
          </p:txBody>
        </p:sp>
      </p:grpSp>
    </p:spTree>
    <p:extLst>
      <p:ext uri="{BB962C8B-B14F-4D97-AF65-F5344CB8AC3E}">
        <p14:creationId xmlns:p14="http://schemas.microsoft.com/office/powerpoint/2010/main" val="1933883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Horizontal)">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4"/>
          <p:cNvSpPr>
            <a:spLocks noChangeArrowheads="1"/>
          </p:cNvSpPr>
          <p:nvPr/>
        </p:nvSpPr>
        <p:spPr bwMode="auto">
          <a:xfrm>
            <a:off x="768151" y="2133603"/>
            <a:ext cx="11620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绩效概述</a:t>
            </a:r>
          </a:p>
        </p:txBody>
      </p:sp>
      <p:sp>
        <p:nvSpPr>
          <p:cNvPr id="19" name="矩形 24"/>
          <p:cNvSpPr>
            <a:spLocks noChangeArrowheads="1"/>
          </p:cNvSpPr>
          <p:nvPr/>
        </p:nvSpPr>
        <p:spPr bwMode="auto">
          <a:xfrm>
            <a:off x="1488689" y="3552828"/>
            <a:ext cx="1160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lIns="0" tIns="0" rIns="0" bIns="0">
            <a:spAutoFit/>
          </a:bodyPr>
          <a:lstStyle/>
          <a:p>
            <a:pPr algn="ctr"/>
            <a:r>
              <a:rPr lang="zh-CN" sz="2000" b="1">
                <a:solidFill>
                  <a:schemeClr val="bg1"/>
                </a:solidFill>
                <a:ea typeface="微软雅黑" pitchFamily="34" charset="-122"/>
                <a:sym typeface="Arial Unicode MS" pitchFamily="34" charset="-122"/>
              </a:rPr>
              <a:t>绩效管理</a:t>
            </a:r>
          </a:p>
        </p:txBody>
      </p:sp>
      <p:sp>
        <p:nvSpPr>
          <p:cNvPr id="20" name="矩形 24"/>
          <p:cNvSpPr>
            <a:spLocks noChangeArrowheads="1"/>
          </p:cNvSpPr>
          <p:nvPr/>
        </p:nvSpPr>
        <p:spPr bwMode="auto">
          <a:xfrm>
            <a:off x="625314" y="4797428"/>
            <a:ext cx="251870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0" tIns="0" rIns="0" bIns="0">
            <a:spAutoFit/>
          </a:bodyPr>
          <a:lstStyle/>
          <a:p>
            <a:r>
              <a:rPr lang="zh-CN" sz="2000" b="1" dirty="0">
                <a:solidFill>
                  <a:schemeClr val="bg1"/>
                </a:solidFill>
                <a:ea typeface="微软雅黑" pitchFamily="34" charset="-122"/>
                <a:sym typeface="Arial Unicode MS" pitchFamily="34" charset="-122"/>
              </a:rPr>
              <a:t>绩效管理实施过程</a:t>
            </a:r>
          </a:p>
        </p:txBody>
      </p:sp>
      <p:sp>
        <p:nvSpPr>
          <p:cNvPr id="21" name="矩形 20"/>
          <p:cNvSpPr/>
          <p:nvPr/>
        </p:nvSpPr>
        <p:spPr>
          <a:xfrm>
            <a:off x="768150" y="1178850"/>
            <a:ext cx="10472736" cy="3201988"/>
          </a:xfrm>
          <a:prstGeom prst="rect">
            <a:avLst/>
          </a:prstGeom>
          <a:solidFill>
            <a:srgbClr val="014C8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Franklin Gothic Medium"/>
              <a:ea typeface="微软雅黑"/>
              <a:cs typeface="+mn-cs"/>
            </a:endParaRPr>
          </a:p>
        </p:txBody>
      </p:sp>
      <p:sp>
        <p:nvSpPr>
          <p:cNvPr id="22" name="矩形 21"/>
          <p:cNvSpPr/>
          <p:nvPr/>
        </p:nvSpPr>
        <p:spPr>
          <a:xfrm>
            <a:off x="1100669" y="1538876"/>
            <a:ext cx="3468722" cy="2720579"/>
          </a:xfrm>
          <a:prstGeom prst="rect">
            <a:avLst/>
          </a:prstGeom>
          <a:gradFill>
            <a:gsLst>
              <a:gs pos="45000">
                <a:srgbClr val="025DA9">
                  <a:lumMod val="98000"/>
                  <a:lumOff val="2000"/>
                </a:srgbClr>
              </a:gs>
              <a:gs pos="0">
                <a:srgbClr val="026DCE"/>
              </a:gs>
              <a:gs pos="95000">
                <a:srgbClr val="014C83"/>
              </a:gs>
            </a:gsLst>
            <a:path path="circle">
              <a:fillToRect l="50000" t="50000" r="50000" b="50000"/>
            </a:path>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3" name="矩形 22"/>
          <p:cNvSpPr/>
          <p:nvPr/>
        </p:nvSpPr>
        <p:spPr>
          <a:xfrm>
            <a:off x="1100667" y="3705581"/>
            <a:ext cx="8820588" cy="398464"/>
          </a:xfrm>
          <a:prstGeom prst="rect">
            <a:avLst/>
          </a:prstGeom>
          <a:solidFill>
            <a:srgbClr val="012E57">
              <a:lumMod val="25000"/>
              <a:lumOff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Franklin Gothic Medium"/>
              <a:ea typeface="微软雅黑"/>
              <a:cs typeface="+mn-cs"/>
            </a:endParaRPr>
          </a:p>
        </p:txBody>
      </p:sp>
      <p:sp>
        <p:nvSpPr>
          <p:cNvPr id="24" name="TextBox 6"/>
          <p:cNvSpPr txBox="1">
            <a:spLocks noChangeArrowheads="1"/>
          </p:cNvSpPr>
          <p:nvPr/>
        </p:nvSpPr>
        <p:spPr bwMode="auto">
          <a:xfrm>
            <a:off x="3431704" y="1909283"/>
            <a:ext cx="6984775" cy="1015663"/>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任务</a:t>
            </a:r>
            <a:r>
              <a:rPr kumimoji="0" lang="en-US" altLang="zh-CN" sz="4000" b="1" i="0" u="none" strike="noStrike" kern="0" cap="none" spc="300" normalizeH="0" baseline="0" noProof="0" dirty="0">
                <a:ln>
                  <a:noFill/>
                </a:ln>
                <a:solidFill>
                  <a:sysClr val="window" lastClr="FFFFFF"/>
                </a:solidFill>
                <a:effectLst/>
                <a:uLnTx/>
                <a:uFillTx/>
                <a:latin typeface="微软雅黑"/>
                <a:ea typeface="微软雅黑"/>
                <a:cs typeface="Arial" charset="0"/>
              </a:rPr>
              <a:t>1   </a:t>
            </a:r>
            <a:r>
              <a:rPr lang="zh-CN" altLang="en-US" sz="4000" kern="0" spc="300" dirty="0">
                <a:solidFill>
                  <a:sysClr val="window" lastClr="FFFFFF"/>
                </a:solidFill>
                <a:latin typeface="微软雅黑"/>
                <a:ea typeface="微软雅黑"/>
                <a:cs typeface="Arial" charset="0"/>
              </a:rPr>
              <a:t>管理项目投资</a:t>
            </a:r>
            <a:r>
              <a:rPr kumimoji="0" lang="zh-CN" altLang="en-US" sz="4000" b="1" i="0" u="none" strike="noStrike" kern="0" cap="none" spc="300" normalizeH="0" noProof="0" dirty="0">
                <a:ln>
                  <a:noFill/>
                </a:ln>
                <a:solidFill>
                  <a:sysClr val="window" lastClr="FFFFFF"/>
                </a:solidFill>
                <a:effectLst/>
                <a:uLnTx/>
                <a:uFillTx/>
                <a:latin typeface="微软雅黑"/>
                <a:ea typeface="微软雅黑"/>
                <a:cs typeface="Arial" charset="0"/>
              </a:rPr>
              <a:t>  </a:t>
            </a:r>
            <a:r>
              <a:rPr kumimoji="0" lang="zh-CN" altLang="en-US" sz="4000" b="1" i="0" u="none" strike="noStrike" kern="0" cap="none" spc="300" normalizeH="0" baseline="0" noProof="0" dirty="0">
                <a:ln>
                  <a:noFill/>
                </a:ln>
                <a:solidFill>
                  <a:sysClr val="window" lastClr="FFFFFF"/>
                </a:solidFill>
                <a:effectLst/>
                <a:uLnTx/>
                <a:uFillTx/>
                <a:latin typeface="微软雅黑"/>
                <a:ea typeface="微软雅黑"/>
                <a:cs typeface="Arial" charset="0"/>
              </a:rPr>
              <a:t>     </a:t>
            </a:r>
          </a:p>
        </p:txBody>
      </p:sp>
    </p:spTree>
    <p:extLst>
      <p:ext uri="{BB962C8B-B14F-4D97-AF65-F5344CB8AC3E}">
        <p14:creationId xmlns:p14="http://schemas.microsoft.com/office/powerpoint/2010/main" val="38217424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bwMode="auto">
          <a:xfrm>
            <a:off x="340178" y="739946"/>
            <a:ext cx="3091526" cy="822325"/>
            <a:chOff x="11113" y="950913"/>
            <a:chExt cx="5445943" cy="822325"/>
          </a:xfrm>
        </p:grpSpPr>
        <p:pic>
          <p:nvPicPr>
            <p:cNvPr id="10"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4"/>
            <p:cNvSpPr txBox="1">
              <a:spLocks noChangeArrowheads="1"/>
            </p:cNvSpPr>
            <p:nvPr/>
          </p:nvSpPr>
          <p:spPr bwMode="auto">
            <a:xfrm>
              <a:off x="240206" y="1124749"/>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panose="020B0604020202020204" pitchFamily="34" charset="0"/>
                  <a:ea typeface="楷体_GB2312" pitchFamily="49" charset="-122"/>
                </a:defRPr>
              </a:lvl1pPr>
              <a:lvl2pPr marL="742950" indent="-285750">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algn="ctr"/>
              <a:r>
                <a:rPr lang="zh-CN" altLang="en-US" sz="2600" dirty="0">
                  <a:solidFill>
                    <a:srgbClr val="000000"/>
                  </a:solidFill>
                  <a:latin typeface="Times New Roman" panose="02020603050405020304" pitchFamily="18" charset="0"/>
                </a:rPr>
                <a:t>三、决策应用</a:t>
              </a:r>
            </a:p>
          </p:txBody>
        </p:sp>
      </p:grpSp>
      <p:grpSp>
        <p:nvGrpSpPr>
          <p:cNvPr id="18" name="组合 8"/>
          <p:cNvGrpSpPr/>
          <p:nvPr/>
        </p:nvGrpSpPr>
        <p:grpSpPr bwMode="auto">
          <a:xfrm>
            <a:off x="480078" y="1772816"/>
            <a:ext cx="4031746" cy="503237"/>
            <a:chOff x="416496" y="1196752"/>
            <a:chExt cx="2144688" cy="504056"/>
          </a:xfrm>
        </p:grpSpPr>
        <p:sp>
          <p:nvSpPr>
            <p:cNvPr id="19" name="矩形 18"/>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7"/>
            <p:cNvSpPr txBox="1">
              <a:spLocks noChangeArrowheads="1"/>
            </p:cNvSpPr>
            <p:nvPr/>
          </p:nvSpPr>
          <p:spPr bwMode="auto">
            <a:xfrm>
              <a:off x="427785" y="1196752"/>
              <a:ext cx="2088232" cy="462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panose="020B0604020202020204" pitchFamily="34" charset="0"/>
                  <a:ea typeface="楷体_GB2312" pitchFamily="49" charset="-122"/>
                </a:defRPr>
              </a:lvl1pPr>
              <a:lvl2pPr>
                <a:defRPr sz="3000">
                  <a:solidFill>
                    <a:schemeClr val="tx1"/>
                  </a:solidFill>
                  <a:latin typeface="Arial" panose="020B0604020202020204" pitchFamily="34" charset="0"/>
                  <a:ea typeface="楷体_GB2312" pitchFamily="49" charset="-122"/>
                </a:defRPr>
              </a:lvl2pPr>
              <a:lvl3pPr marL="1143000" indent="-228600">
                <a:defRPr sz="3000">
                  <a:solidFill>
                    <a:schemeClr val="tx1"/>
                  </a:solidFill>
                  <a:latin typeface="Arial" panose="020B0604020202020204" pitchFamily="34" charset="0"/>
                  <a:ea typeface="楷体_GB2312" pitchFamily="49" charset="-122"/>
                </a:defRPr>
              </a:lvl3pPr>
              <a:lvl4pPr marL="1600200" indent="-228600">
                <a:defRPr sz="3000">
                  <a:solidFill>
                    <a:schemeClr val="tx1"/>
                  </a:solidFill>
                  <a:latin typeface="Arial" panose="020B0604020202020204" pitchFamily="34" charset="0"/>
                  <a:ea typeface="楷体_GB2312" pitchFamily="49" charset="-122"/>
                </a:defRPr>
              </a:lvl4pPr>
              <a:lvl5pPr marL="2057400" indent="-228600">
                <a:defRPr sz="3000">
                  <a:solidFill>
                    <a:schemeClr val="tx1"/>
                  </a:solidFill>
                  <a:latin typeface="Arial" panose="020B0604020202020204" pitchFamily="34"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panose="020B0604020202020204" pitchFamily="34" charset="0"/>
                  <a:ea typeface="楷体_GB2312" pitchFamily="49" charset="-122"/>
                </a:defRPr>
              </a:lvl9pPr>
            </a:lstStyle>
            <a:p>
              <a:pPr marL="0" lvl="1" algn="ctr"/>
              <a:r>
                <a:rPr lang="en-US" altLang="zh-CN" sz="2400" dirty="0">
                  <a:solidFill>
                    <a:schemeClr val="bg1"/>
                  </a:solidFill>
                  <a:latin typeface="黑体" panose="02010609060101010101" pitchFamily="2" charset="-122"/>
                  <a:ea typeface="黑体" panose="02010609060101010101" pitchFamily="2" charset="-122"/>
                </a:rPr>
                <a:t>2.</a:t>
              </a:r>
              <a:r>
                <a:rPr lang="zh-CN" altLang="en-US" sz="2400" dirty="0">
                  <a:solidFill>
                    <a:schemeClr val="bg1"/>
                  </a:solidFill>
                  <a:latin typeface="黑体" panose="02010609060101010101" pitchFamily="2" charset="-122"/>
                  <a:ea typeface="黑体" panose="02010609060101010101" pitchFamily="2" charset="-122"/>
                </a:rPr>
                <a:t>两个互斥方案比较决策</a:t>
              </a:r>
            </a:p>
          </p:txBody>
        </p:sp>
      </p:grpSp>
      <p:pic>
        <p:nvPicPr>
          <p:cNvPr id="3074" name="对象 16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4414" y="3717032"/>
            <a:ext cx="4422620" cy="640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对象 16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5400" y="2868278"/>
            <a:ext cx="11034516" cy="432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对象 16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82372" y="4653136"/>
            <a:ext cx="43016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对象 17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50391" y="5301208"/>
            <a:ext cx="4633641" cy="676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8017187" y="4869160"/>
            <a:ext cx="2177199" cy="400110"/>
          </a:xfrm>
          <a:prstGeom prst="rect">
            <a:avLst/>
          </a:prstGeom>
        </p:spPr>
        <p:txBody>
          <a:bodyPr wrap="none">
            <a:spAutoFit/>
          </a:bodyPr>
          <a:lstStyle/>
          <a:p>
            <a:r>
              <a:rPr lang="zh-CN" altLang="zh-CN" sz="2000" dirty="0">
                <a:latin typeface="微软雅黑" pitchFamily="34" charset="-122"/>
                <a:ea typeface="微软雅黑" pitchFamily="34" charset="-122"/>
              </a:rPr>
              <a:t>所以</a:t>
            </a:r>
            <a:r>
              <a:rPr lang="en-US" altLang="zh-CN" sz="2000" dirty="0">
                <a:latin typeface="微软雅黑" pitchFamily="34" charset="-122"/>
                <a:ea typeface="微软雅黑" pitchFamily="34" charset="-122"/>
              </a:rPr>
              <a:t>A</a:t>
            </a:r>
            <a:r>
              <a:rPr lang="zh-CN" altLang="zh-CN" sz="2000" dirty="0">
                <a:latin typeface="微软雅黑" pitchFamily="34" charset="-122"/>
                <a:ea typeface="微软雅黑" pitchFamily="34" charset="-122"/>
              </a:rPr>
              <a:t>方案可行。</a:t>
            </a:r>
          </a:p>
        </p:txBody>
      </p:sp>
      <p:grpSp>
        <p:nvGrpSpPr>
          <p:cNvPr id="16" name="组合 15">
            <a:extLst>
              <a:ext uri="{FF2B5EF4-FFF2-40B4-BE49-F238E27FC236}">
                <a16:creationId xmlns:a16="http://schemas.microsoft.com/office/drawing/2014/main" id="{39EF3E9B-5826-4125-8C46-BC18145D5538}"/>
              </a:ext>
            </a:extLst>
          </p:cNvPr>
          <p:cNvGrpSpPr/>
          <p:nvPr/>
        </p:nvGrpSpPr>
        <p:grpSpPr>
          <a:xfrm>
            <a:off x="191345" y="92845"/>
            <a:ext cx="5616624" cy="613803"/>
            <a:chOff x="1271464" y="2420888"/>
            <a:chExt cx="4392488" cy="613803"/>
          </a:xfrm>
        </p:grpSpPr>
        <p:sp>
          <p:nvSpPr>
            <p:cNvPr id="21" name="矩形 2">
              <a:extLst>
                <a:ext uri="{FF2B5EF4-FFF2-40B4-BE49-F238E27FC236}">
                  <a16:creationId xmlns:a16="http://schemas.microsoft.com/office/drawing/2014/main" id="{BE6156ED-AA94-4CB0-AAEB-9480F7D76D4A}"/>
                </a:ext>
              </a:extLst>
            </p:cNvPr>
            <p:cNvSpPr>
              <a:spLocks noChangeArrowheads="1"/>
            </p:cNvSpPr>
            <p:nvPr/>
          </p:nvSpPr>
          <p:spPr bwMode="auto">
            <a:xfrm>
              <a:off x="1271464" y="2420888"/>
              <a:ext cx="439248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2" name="TextBox 22">
              <a:extLst>
                <a:ext uri="{FF2B5EF4-FFF2-40B4-BE49-F238E27FC236}">
                  <a16:creationId xmlns:a16="http://schemas.microsoft.com/office/drawing/2014/main" id="{30CAF168-B9B3-4621-8EB1-FEDA42CFED77}"/>
                </a:ext>
              </a:extLst>
            </p:cNvPr>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步骤三  开展项目投资决策</a:t>
              </a:r>
            </a:p>
          </p:txBody>
        </p:sp>
      </p:grpSp>
    </p:spTree>
    <p:extLst>
      <p:ext uri="{BB962C8B-B14F-4D97-AF65-F5344CB8AC3E}">
        <p14:creationId xmlns:p14="http://schemas.microsoft.com/office/powerpoint/2010/main" val="3817034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5360" y="2332259"/>
            <a:ext cx="11609905" cy="3139321"/>
          </a:xfrm>
          <a:prstGeom prst="rect">
            <a:avLst/>
          </a:prstGeom>
          <a:solidFill>
            <a:schemeClr val="bg1">
              <a:lumMod val="95000"/>
            </a:schemeClr>
          </a:solidFill>
          <a:ln>
            <a:solidFill>
              <a:schemeClr val="bg2">
                <a:lumMod val="40000"/>
                <a:lumOff val="60000"/>
              </a:schemeClr>
            </a:solidFill>
          </a:ln>
          <a:scene3d>
            <a:camera prst="orthographicFront"/>
            <a:lightRig rig="threePt" dir="t"/>
          </a:scene3d>
          <a:sp3d>
            <a:bevelT prst="relaxedInset"/>
          </a:sp3d>
        </p:spPr>
        <p:style>
          <a:lnRef idx="3">
            <a:schemeClr val="lt1"/>
          </a:lnRef>
          <a:fillRef idx="1">
            <a:schemeClr val="accent2"/>
          </a:fillRef>
          <a:effectRef idx="1">
            <a:schemeClr val="accent2"/>
          </a:effectRef>
          <a:fontRef idx="minor">
            <a:schemeClr val="lt1"/>
          </a:fontRef>
        </p:style>
        <p:txBody>
          <a:bodyPr anchor="ctr">
            <a:spAutoFit/>
          </a:bodyPr>
          <a:lstStyle/>
          <a:p>
            <a:pPr>
              <a:lnSpc>
                <a:spcPct val="150000"/>
              </a:lnSpc>
              <a:defRPr/>
            </a:pPr>
            <a:r>
              <a:rPr lang="zh-CN" altLang="en-US" sz="2200" dirty="0">
                <a:solidFill>
                  <a:schemeClr val="tx1"/>
                </a:solidFill>
                <a:latin typeface="Times New Roman" pitchFamily="18" charset="0"/>
                <a:cs typeface="Times New Roman" pitchFamily="18" charset="0"/>
              </a:rPr>
              <a:t>　　现金流量是指与长期投资决策有关的现金流入和现金流出的数量。它是评价投资方案是否可行进必须事先计算的一个基础性指标。现金流入量是指在一定期间内企业收到的金额，现金流出量是指在一定期间内企业支出的金额，现金流入量减去现金流出量的差额称为净现金流量</a:t>
            </a:r>
            <a:r>
              <a:rPr lang="en-US" altLang="zh-CN" sz="2200" dirty="0">
                <a:solidFill>
                  <a:schemeClr val="tx1"/>
                </a:solidFill>
                <a:latin typeface="Times New Roman" pitchFamily="18" charset="0"/>
                <a:cs typeface="Times New Roman" pitchFamily="18" charset="0"/>
              </a:rPr>
              <a:t>(</a:t>
            </a:r>
            <a:r>
              <a:rPr lang="en-US" sz="2200" dirty="0">
                <a:solidFill>
                  <a:schemeClr val="tx1"/>
                </a:solidFill>
                <a:latin typeface="Times New Roman" pitchFamily="18" charset="0"/>
                <a:cs typeface="Times New Roman" pitchFamily="18" charset="0"/>
              </a:rPr>
              <a:t>net cash flow  </a:t>
            </a:r>
            <a:r>
              <a:rPr lang="zh-CN" altLang="en-US" sz="2200" dirty="0">
                <a:solidFill>
                  <a:schemeClr val="tx1"/>
                </a:solidFill>
                <a:latin typeface="Times New Roman" pitchFamily="18" charset="0"/>
                <a:cs typeface="Times New Roman" pitchFamily="18" charset="0"/>
              </a:rPr>
              <a:t>简称为</a:t>
            </a:r>
            <a:r>
              <a:rPr lang="en-US" sz="2200" dirty="0">
                <a:solidFill>
                  <a:schemeClr val="tx1"/>
                </a:solidFill>
                <a:latin typeface="Times New Roman" pitchFamily="18" charset="0"/>
                <a:cs typeface="Times New Roman" pitchFamily="18" charset="0"/>
              </a:rPr>
              <a:t>NCF</a:t>
            </a:r>
            <a:r>
              <a:rPr lang="en-US" altLang="zh-CN" sz="2200" dirty="0">
                <a:solidFill>
                  <a:schemeClr val="tx1"/>
                </a:solidFill>
                <a:latin typeface="Times New Roman" pitchFamily="18" charset="0"/>
                <a:cs typeface="Times New Roman" pitchFamily="18" charset="0"/>
              </a:rPr>
              <a:t>)</a:t>
            </a:r>
            <a:r>
              <a:rPr lang="zh-CN" altLang="en-US" sz="2200" dirty="0">
                <a:solidFill>
                  <a:schemeClr val="tx1"/>
                </a:solidFill>
                <a:latin typeface="Times New Roman" pitchFamily="18" charset="0"/>
                <a:cs typeface="Times New Roman" pitchFamily="18" charset="0"/>
              </a:rPr>
              <a:t>。在评价投资项目的可行性时，常常采用现金流量指标而不采用会计利润指标。因为现金流量考虑了资金的时间价值因素，另外其使用的数据是客观合理的原始数据，确认更符合客观实际情况。</a:t>
            </a:r>
          </a:p>
        </p:txBody>
      </p:sp>
      <p:grpSp>
        <p:nvGrpSpPr>
          <p:cNvPr id="6" name="组合 5"/>
          <p:cNvGrpSpPr/>
          <p:nvPr/>
        </p:nvGrpSpPr>
        <p:grpSpPr>
          <a:xfrm>
            <a:off x="191345" y="92845"/>
            <a:ext cx="5616624" cy="613803"/>
            <a:chOff x="1271464" y="2420888"/>
            <a:chExt cx="4392488" cy="613803"/>
          </a:xfrm>
        </p:grpSpPr>
        <p:sp>
          <p:nvSpPr>
            <p:cNvPr id="7"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8" name="TextBox 7"/>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现金流量分析</a:t>
              </a:r>
            </a:p>
          </p:txBody>
        </p:sp>
      </p:grpSp>
      <p:grpSp>
        <p:nvGrpSpPr>
          <p:cNvPr id="10" name="组合 9"/>
          <p:cNvGrpSpPr>
            <a:grpSpLocks/>
          </p:cNvGrpSpPr>
          <p:nvPr/>
        </p:nvGrpSpPr>
        <p:grpSpPr bwMode="auto">
          <a:xfrm>
            <a:off x="47328" y="807095"/>
            <a:ext cx="4331254" cy="822325"/>
            <a:chOff x="11113" y="950913"/>
            <a:chExt cx="5445943" cy="822325"/>
          </a:xfrm>
        </p:grpSpPr>
        <p:pic>
          <p:nvPicPr>
            <p:cNvPr id="11"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一、现金流量</a:t>
              </a:r>
            </a:p>
          </p:txBody>
        </p:sp>
      </p:grpSp>
    </p:spTree>
    <p:extLst>
      <p:ext uri="{BB962C8B-B14F-4D97-AF65-F5344CB8AC3E}">
        <p14:creationId xmlns:p14="http://schemas.microsoft.com/office/powerpoint/2010/main" val="15385856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示 9"/>
          <p:cNvGraphicFramePr/>
          <p:nvPr>
            <p:extLst>
              <p:ext uri="{D42A27DB-BD31-4B8C-83A1-F6EECF244321}">
                <p14:modId xmlns:p14="http://schemas.microsoft.com/office/powerpoint/2010/main" val="902805226"/>
              </p:ext>
            </p:extLst>
          </p:nvPr>
        </p:nvGraphicFramePr>
        <p:xfrm>
          <a:off x="778486" y="2492896"/>
          <a:ext cx="5228889" cy="3816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3492" name="Picture 4" descr="D:\我的文档\Desktop\01300000340044123651034872420.jpg"/>
          <p:cNvPicPr>
            <a:picLocks noChangeAspect="1" noChangeArrowheads="1"/>
          </p:cNvPicPr>
          <p:nvPr/>
        </p:nvPicPr>
        <p:blipFill>
          <a:blip r:embed="rId7"/>
          <a:srcRect/>
          <a:stretch>
            <a:fillRect/>
          </a:stretch>
        </p:blipFill>
        <p:spPr bwMode="auto">
          <a:xfrm>
            <a:off x="6983046" y="2420938"/>
            <a:ext cx="4753708" cy="3168650"/>
          </a:xfrm>
          <a:prstGeom prst="rect">
            <a:avLst/>
          </a:prstGeom>
          <a:ln>
            <a:noFill/>
          </a:ln>
          <a:effectLst>
            <a:outerShdw blurRad="190500" algn="tl" rotWithShape="0">
              <a:srgbClr val="000000">
                <a:alpha val="70000"/>
              </a:srgbClr>
            </a:outerShdw>
          </a:effectLst>
        </p:spPr>
      </p:pic>
      <p:grpSp>
        <p:nvGrpSpPr>
          <p:cNvPr id="14" name="组合 13"/>
          <p:cNvGrpSpPr>
            <a:grpSpLocks/>
          </p:cNvGrpSpPr>
          <p:nvPr/>
        </p:nvGrpSpPr>
        <p:grpSpPr bwMode="auto">
          <a:xfrm>
            <a:off x="47328" y="807095"/>
            <a:ext cx="4331254" cy="822325"/>
            <a:chOff x="11113" y="950913"/>
            <a:chExt cx="5445943" cy="822325"/>
          </a:xfrm>
        </p:grpSpPr>
        <p:pic>
          <p:nvPicPr>
            <p:cNvPr id="15" name="TextBox 17"/>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二、现金流量的计算</a:t>
              </a:r>
            </a:p>
          </p:txBody>
        </p:sp>
      </p:grpSp>
      <p:grpSp>
        <p:nvGrpSpPr>
          <p:cNvPr id="17" name="组合 8"/>
          <p:cNvGrpSpPr>
            <a:grpSpLocks/>
          </p:cNvGrpSpPr>
          <p:nvPr/>
        </p:nvGrpSpPr>
        <p:grpSpPr bwMode="auto">
          <a:xfrm>
            <a:off x="336062" y="1772816"/>
            <a:ext cx="3455682" cy="503237"/>
            <a:chOff x="416496" y="1196752"/>
            <a:chExt cx="2144688" cy="504056"/>
          </a:xfrm>
        </p:grpSpPr>
        <p:sp>
          <p:nvSpPr>
            <p:cNvPr id="19" name="矩形 18"/>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7"/>
            <p:cNvSpPr txBox="1">
              <a:spLocks noChangeArrowheads="1"/>
            </p:cNvSpPr>
            <p:nvPr/>
          </p:nvSpPr>
          <p:spPr bwMode="auto">
            <a:xfrm>
              <a:off x="427785" y="1196752"/>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1.</a:t>
              </a:r>
              <a:r>
                <a:rPr lang="zh-CN" altLang="en-US" sz="2400" dirty="0">
                  <a:solidFill>
                    <a:schemeClr val="bg1"/>
                  </a:solidFill>
                  <a:latin typeface="黑体" pitchFamily="2" charset="-122"/>
                  <a:ea typeface="黑体" pitchFamily="2" charset="-122"/>
                </a:rPr>
                <a:t>初始投资现金流量</a:t>
              </a:r>
            </a:p>
          </p:txBody>
        </p:sp>
      </p:grpSp>
      <p:grpSp>
        <p:nvGrpSpPr>
          <p:cNvPr id="18" name="组合 17"/>
          <p:cNvGrpSpPr/>
          <p:nvPr/>
        </p:nvGrpSpPr>
        <p:grpSpPr>
          <a:xfrm>
            <a:off x="191345" y="92845"/>
            <a:ext cx="5616624" cy="613803"/>
            <a:chOff x="1271464" y="2420888"/>
            <a:chExt cx="4392488" cy="613803"/>
          </a:xfrm>
        </p:grpSpPr>
        <p:sp>
          <p:nvSpPr>
            <p:cNvPr id="21"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2" name="TextBox 21"/>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现金流量分析</a:t>
              </a:r>
            </a:p>
          </p:txBody>
        </p:sp>
      </p:grpSp>
    </p:spTree>
    <p:extLst>
      <p:ext uri="{BB962C8B-B14F-4D97-AF65-F5344CB8AC3E}">
        <p14:creationId xmlns:p14="http://schemas.microsoft.com/office/powerpoint/2010/main" val="16193798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nodeType="afterGroup">
                            <p:stCondLst>
                              <p:cond delay="500"/>
                            </p:stCondLst>
                            <p:childTnLst>
                              <p:par>
                                <p:cTn id="9" presetID="13" presetClass="entr" presetSubtype="16" fill="hold" nodeType="afterEffect">
                                  <p:stCondLst>
                                    <p:cond delay="0"/>
                                  </p:stCondLst>
                                  <p:childTnLst>
                                    <p:set>
                                      <p:cBhvr>
                                        <p:cTn id="10" dur="1" fill="hold">
                                          <p:stCondLst>
                                            <p:cond delay="0"/>
                                          </p:stCondLst>
                                        </p:cTn>
                                        <p:tgtEl>
                                          <p:spTgt spid="63492"/>
                                        </p:tgtEl>
                                        <p:attrNameLst>
                                          <p:attrName>style.visibility</p:attrName>
                                        </p:attrNameLst>
                                      </p:cBhvr>
                                      <p:to>
                                        <p:strVal val="visible"/>
                                      </p:to>
                                    </p:set>
                                    <p:animEffect transition="in" filter="plus(in)">
                                      <p:cBhvr>
                                        <p:cTn id="11" dur="2000"/>
                                        <p:tgtEl>
                                          <p:spTgt spid="63492"/>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12611" y="2276872"/>
            <a:ext cx="11255404" cy="3079305"/>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anchor="ctr">
            <a:spAutoFit/>
          </a:bodyPr>
          <a:lstStyle/>
          <a:p>
            <a:pPr>
              <a:lnSpc>
                <a:spcPct val="150000"/>
              </a:lnSpc>
              <a:defRPr/>
            </a:pPr>
            <a:r>
              <a:rPr lang="zh-CN" altLang="en-US" sz="2200" dirty="0">
                <a:latin typeface="Times New Roman" pitchFamily="18" charset="0"/>
                <a:cs typeface="Times New Roman" pitchFamily="18" charset="0"/>
              </a:rPr>
              <a:t>　　营运现金流量是指项目在正常运行过程中因生产经营活动产生的现金流量，包括现金流入量和现金流出量，净流量一般为正。流入量是由销售收入收现引起的，流出量包括日常的付现成本如采购支出、设备维护和人员工资及所得税支出。</a:t>
            </a:r>
          </a:p>
          <a:p>
            <a:pPr algn="ctr">
              <a:lnSpc>
                <a:spcPct val="150000"/>
              </a:lnSpc>
              <a:defRPr/>
            </a:pPr>
            <a:r>
              <a:rPr lang="zh-CN" altLang="en-US" sz="2200" dirty="0">
                <a:latin typeface="Times New Roman" pitchFamily="18" charset="0"/>
                <a:cs typeface="Times New Roman" pitchFamily="18" charset="0"/>
              </a:rPr>
              <a:t>营业现金流量</a:t>
            </a:r>
            <a:r>
              <a:rPr lang="en-US"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销售收入</a:t>
            </a:r>
            <a:r>
              <a:rPr lang="en-US"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付现成本</a:t>
            </a:r>
            <a:r>
              <a:rPr lang="en-US"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所得税</a:t>
            </a:r>
          </a:p>
          <a:p>
            <a:pPr>
              <a:lnSpc>
                <a:spcPct val="150000"/>
              </a:lnSpc>
              <a:defRPr/>
            </a:pPr>
            <a:r>
              <a:rPr lang="zh-CN" altLang="en-US" sz="2200" dirty="0">
                <a:latin typeface="Times New Roman" pitchFamily="18" charset="0"/>
                <a:cs typeface="Times New Roman" pitchFamily="18" charset="0"/>
              </a:rPr>
              <a:t>　　成本中不需要每年支付现金的部分主要是折旧费，所以推出一个重要公式：</a:t>
            </a:r>
          </a:p>
          <a:p>
            <a:pPr algn="ctr">
              <a:lnSpc>
                <a:spcPct val="150000"/>
              </a:lnSpc>
              <a:defRPr/>
            </a:pPr>
            <a:r>
              <a:rPr lang="zh-CN" altLang="en-US" sz="2200" dirty="0">
                <a:latin typeface="Times New Roman" pitchFamily="18" charset="0"/>
                <a:cs typeface="Times New Roman" pitchFamily="18" charset="0"/>
              </a:rPr>
              <a:t>营业现金流量</a:t>
            </a:r>
            <a:r>
              <a:rPr lang="en-US"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销售收入</a:t>
            </a:r>
            <a:r>
              <a:rPr lang="en-US" sz="2200" dirty="0">
                <a:latin typeface="Times New Roman" pitchFamily="18" charset="0"/>
                <a:cs typeface="Times New Roman" pitchFamily="18" charset="0"/>
              </a:rPr>
              <a:t>-</a:t>
            </a:r>
            <a:r>
              <a:rPr lang="en-US" altLang="zh-CN"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销售成本</a:t>
            </a:r>
            <a:r>
              <a:rPr lang="en-US"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折旧</a:t>
            </a:r>
            <a:r>
              <a:rPr lang="en-US" altLang="zh-CN" sz="2200" dirty="0">
                <a:latin typeface="Times New Roman" pitchFamily="18" charset="0"/>
                <a:cs typeface="Times New Roman" pitchFamily="18" charset="0"/>
              </a:rPr>
              <a:t>)</a:t>
            </a:r>
            <a:r>
              <a:rPr lang="en-US"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所得税</a:t>
            </a:r>
            <a:r>
              <a:rPr lang="en-US"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净利润</a:t>
            </a:r>
            <a:r>
              <a:rPr lang="en-US"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折旧</a:t>
            </a:r>
          </a:p>
        </p:txBody>
      </p:sp>
      <p:grpSp>
        <p:nvGrpSpPr>
          <p:cNvPr id="16" name="组合 8"/>
          <p:cNvGrpSpPr>
            <a:grpSpLocks/>
          </p:cNvGrpSpPr>
          <p:nvPr/>
        </p:nvGrpSpPr>
        <p:grpSpPr bwMode="auto">
          <a:xfrm>
            <a:off x="336062" y="1628800"/>
            <a:ext cx="3455682" cy="503238"/>
            <a:chOff x="416496" y="1196751"/>
            <a:chExt cx="2144688" cy="504057"/>
          </a:xfrm>
        </p:grpSpPr>
        <p:sp>
          <p:nvSpPr>
            <p:cNvPr id="17" name="矩形 16"/>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TextBox 7"/>
            <p:cNvSpPr txBox="1">
              <a:spLocks noChangeArrowheads="1"/>
            </p:cNvSpPr>
            <p:nvPr/>
          </p:nvSpPr>
          <p:spPr bwMode="auto">
            <a:xfrm>
              <a:off x="427785" y="1196751"/>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2.</a:t>
              </a:r>
              <a:r>
                <a:rPr lang="zh-CN" altLang="en-US" sz="2400" dirty="0">
                  <a:solidFill>
                    <a:schemeClr val="bg1"/>
                  </a:solidFill>
                  <a:latin typeface="黑体" pitchFamily="2" charset="-122"/>
                  <a:ea typeface="黑体" pitchFamily="2" charset="-122"/>
                </a:rPr>
                <a:t>营运现金流量</a:t>
              </a:r>
            </a:p>
          </p:txBody>
        </p:sp>
      </p:grpSp>
      <p:sp>
        <p:nvSpPr>
          <p:cNvPr id="18" name="TextBox 17"/>
          <p:cNvSpPr txBox="1"/>
          <p:nvPr/>
        </p:nvSpPr>
        <p:spPr>
          <a:xfrm>
            <a:off x="512611" y="5489356"/>
            <a:ext cx="11255404" cy="1107996"/>
          </a:xfrm>
          <a:prstGeom prst="rect">
            <a:avLst/>
          </a:prstGeom>
          <a:solidFill>
            <a:schemeClr val="bg1"/>
          </a:solidFill>
          <a:ln w="28575">
            <a:solidFill>
              <a:srgbClr val="00B0F0"/>
            </a:solidFill>
          </a:ln>
          <a:scene3d>
            <a:camera prst="orthographic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anchor="ctr">
            <a:spAutoFit/>
          </a:bodyPr>
          <a:lstStyle/>
          <a:p>
            <a:pPr>
              <a:lnSpc>
                <a:spcPct val="150000"/>
              </a:lnSpc>
              <a:defRPr/>
            </a:pPr>
            <a:r>
              <a:rPr lang="zh-CN" altLang="en-US" sz="2200" dirty="0">
                <a:latin typeface="Times New Roman" pitchFamily="18" charset="0"/>
                <a:cs typeface="Times New Roman" pitchFamily="18" charset="0"/>
              </a:rPr>
              <a:t>　　营业现金流量</a:t>
            </a:r>
            <a:r>
              <a:rPr lang="en-US" sz="2200" dirty="0">
                <a:latin typeface="Times New Roman" pitchFamily="18" charset="0"/>
                <a:cs typeface="Times New Roman" pitchFamily="18" charset="0"/>
              </a:rPr>
              <a:t>=</a:t>
            </a:r>
            <a:r>
              <a:rPr lang="en-US" altLang="zh-CN" sz="2200" dirty="0">
                <a:latin typeface="Times New Roman" pitchFamily="18" charset="0"/>
                <a:cs typeface="Times New Roman" pitchFamily="18" charset="0"/>
              </a:rPr>
              <a:t>160</a:t>
            </a:r>
            <a:r>
              <a:rPr lang="en-US" sz="2200" dirty="0">
                <a:latin typeface="Times New Roman" pitchFamily="18" charset="0"/>
                <a:cs typeface="Times New Roman" pitchFamily="18" charset="0"/>
              </a:rPr>
              <a:t>-</a:t>
            </a:r>
            <a:r>
              <a:rPr lang="en-US" altLang="zh-CN" sz="2200" dirty="0">
                <a:latin typeface="Times New Roman" pitchFamily="18" charset="0"/>
                <a:cs typeface="Times New Roman" pitchFamily="18" charset="0"/>
              </a:rPr>
              <a:t>64</a:t>
            </a:r>
            <a:r>
              <a:rPr lang="en-US"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a:t>
            </a:r>
            <a:r>
              <a:rPr lang="en-US" altLang="zh-CN" sz="2200" dirty="0">
                <a:latin typeface="Times New Roman" pitchFamily="18" charset="0"/>
                <a:cs typeface="Times New Roman" pitchFamily="18" charset="0"/>
              </a:rPr>
              <a:t>160-64-21</a:t>
            </a:r>
            <a:r>
              <a:rPr lang="zh-CN" altLang="en-US" sz="2200" dirty="0">
                <a:latin typeface="Times New Roman" pitchFamily="18" charset="0"/>
                <a:cs typeface="Times New Roman" pitchFamily="18" charset="0"/>
              </a:rPr>
              <a:t>）*</a:t>
            </a:r>
            <a:r>
              <a:rPr lang="en-US" altLang="zh-CN" sz="2200" dirty="0">
                <a:latin typeface="Times New Roman" pitchFamily="18" charset="0"/>
                <a:cs typeface="Times New Roman" pitchFamily="18" charset="0"/>
              </a:rPr>
              <a:t>25%=77.25</a:t>
            </a:r>
          </a:p>
          <a:p>
            <a:pPr>
              <a:lnSpc>
                <a:spcPct val="150000"/>
              </a:lnSpc>
              <a:defRPr/>
            </a:pPr>
            <a:r>
              <a:rPr lang="zh-CN" altLang="en-US" sz="2200" dirty="0">
                <a:latin typeface="Times New Roman" pitchFamily="18" charset="0"/>
                <a:cs typeface="Times New Roman" pitchFamily="18" charset="0"/>
              </a:rPr>
              <a:t>　　营业现金流量</a:t>
            </a:r>
            <a:r>
              <a:rPr lang="en-US" sz="2200" dirty="0">
                <a:latin typeface="Times New Roman" pitchFamily="18" charset="0"/>
                <a:cs typeface="Times New Roman" pitchFamily="18" charset="0"/>
              </a:rPr>
              <a:t>=</a:t>
            </a:r>
            <a:r>
              <a:rPr lang="zh-CN" altLang="en-US" sz="2200" dirty="0">
                <a:latin typeface="Times New Roman" pitchFamily="18" charset="0"/>
                <a:cs typeface="Times New Roman" pitchFamily="18" charset="0"/>
              </a:rPr>
              <a:t>（</a:t>
            </a:r>
            <a:r>
              <a:rPr lang="en-US" altLang="zh-CN" sz="2200" dirty="0">
                <a:latin typeface="Times New Roman" pitchFamily="18" charset="0"/>
                <a:cs typeface="Times New Roman" pitchFamily="18" charset="0"/>
              </a:rPr>
              <a:t>160-64-21</a:t>
            </a:r>
            <a:r>
              <a:rPr lang="zh-CN" altLang="en-US" sz="2200" dirty="0">
                <a:latin typeface="Times New Roman" pitchFamily="18" charset="0"/>
                <a:cs typeface="Times New Roman" pitchFamily="18" charset="0"/>
              </a:rPr>
              <a:t>）*（</a:t>
            </a:r>
            <a:r>
              <a:rPr lang="en-US" altLang="zh-CN" sz="2200" dirty="0">
                <a:latin typeface="Times New Roman" pitchFamily="18" charset="0"/>
                <a:cs typeface="Times New Roman" pitchFamily="18" charset="0"/>
              </a:rPr>
              <a:t>1-25%</a:t>
            </a:r>
            <a:r>
              <a:rPr lang="zh-CN" altLang="en-US" sz="2200" dirty="0">
                <a:latin typeface="Times New Roman" pitchFamily="18" charset="0"/>
                <a:cs typeface="Times New Roman" pitchFamily="18" charset="0"/>
              </a:rPr>
              <a:t>）</a:t>
            </a:r>
            <a:r>
              <a:rPr lang="en-US" sz="2200" dirty="0">
                <a:latin typeface="Times New Roman" pitchFamily="18" charset="0"/>
                <a:cs typeface="Times New Roman" pitchFamily="18" charset="0"/>
              </a:rPr>
              <a:t>+</a:t>
            </a:r>
            <a:r>
              <a:rPr lang="en-US" altLang="zh-CN" sz="2200" dirty="0">
                <a:latin typeface="Times New Roman" pitchFamily="18" charset="0"/>
                <a:cs typeface="Times New Roman" pitchFamily="18" charset="0"/>
              </a:rPr>
              <a:t>21=77.25</a:t>
            </a:r>
            <a:endParaRPr lang="zh-CN" altLang="en-US" sz="2200" dirty="0">
              <a:latin typeface="Times New Roman" pitchFamily="18" charset="0"/>
              <a:cs typeface="Times New Roman" pitchFamily="18" charset="0"/>
            </a:endParaRPr>
          </a:p>
        </p:txBody>
      </p:sp>
      <p:grpSp>
        <p:nvGrpSpPr>
          <p:cNvPr id="20" name="组合 19"/>
          <p:cNvGrpSpPr>
            <a:grpSpLocks/>
          </p:cNvGrpSpPr>
          <p:nvPr/>
        </p:nvGrpSpPr>
        <p:grpSpPr bwMode="auto">
          <a:xfrm>
            <a:off x="47328" y="807095"/>
            <a:ext cx="4331254" cy="822325"/>
            <a:chOff x="11113" y="950913"/>
            <a:chExt cx="5445943" cy="822325"/>
          </a:xfrm>
        </p:grpSpPr>
        <p:pic>
          <p:nvPicPr>
            <p:cNvPr id="21"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二、现金流量的计算</a:t>
              </a:r>
            </a:p>
          </p:txBody>
        </p:sp>
      </p:grpSp>
      <p:grpSp>
        <p:nvGrpSpPr>
          <p:cNvPr id="23" name="组合 22"/>
          <p:cNvGrpSpPr/>
          <p:nvPr/>
        </p:nvGrpSpPr>
        <p:grpSpPr>
          <a:xfrm>
            <a:off x="191345" y="92845"/>
            <a:ext cx="5616624" cy="613803"/>
            <a:chOff x="1271464" y="2420888"/>
            <a:chExt cx="4392488" cy="613803"/>
          </a:xfrm>
        </p:grpSpPr>
        <p:sp>
          <p:nvSpPr>
            <p:cNvPr id="24"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5" name="TextBox 24"/>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现金流量分析</a:t>
              </a:r>
            </a:p>
          </p:txBody>
        </p:sp>
      </p:grpSp>
    </p:spTree>
    <p:extLst>
      <p:ext uri="{BB962C8B-B14F-4D97-AF65-F5344CB8AC3E}">
        <p14:creationId xmlns:p14="http://schemas.microsoft.com/office/powerpoint/2010/main" val="30181196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checkerboard(across)">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23985" y="3288760"/>
            <a:ext cx="5888039" cy="2123658"/>
          </a:xfrm>
          <a:prstGeom prst="rect">
            <a:avLst/>
          </a:prstGeom>
          <a:solidFill>
            <a:schemeClr val="bg1"/>
          </a:solidFill>
          <a:ln w="28575">
            <a:solidFill>
              <a:srgbClr val="00B0F0"/>
            </a:solidFill>
          </a:ln>
          <a:scene3d>
            <a:camera prst="orthographicFront"/>
            <a:lightRig rig="threePt" dir="t"/>
          </a:scene3d>
          <a:sp3d>
            <a:bevelT w="139700" prst="cross"/>
            <a:bevelB prst="relaxedInset"/>
          </a:sp3d>
        </p:spPr>
        <p:style>
          <a:lnRef idx="2">
            <a:schemeClr val="accent6"/>
          </a:lnRef>
          <a:fillRef idx="1">
            <a:schemeClr val="lt1"/>
          </a:fillRef>
          <a:effectRef idx="0">
            <a:schemeClr val="accent6"/>
          </a:effectRef>
          <a:fontRef idx="minor">
            <a:schemeClr val="dk1"/>
          </a:fontRef>
        </p:style>
        <p:txBody>
          <a:bodyPr wrap="square" anchor="ctr">
            <a:spAutoFit/>
          </a:bodyPr>
          <a:lstStyle/>
          <a:p>
            <a:pPr>
              <a:lnSpc>
                <a:spcPct val="300000"/>
              </a:lnSpc>
              <a:defRPr/>
            </a:pPr>
            <a:r>
              <a:rPr lang="zh-CN" altLang="en-US" sz="2200" dirty="0">
                <a:latin typeface="Times New Roman" pitchFamily="18" charset="0"/>
                <a:cs typeface="Times New Roman" pitchFamily="18" charset="0"/>
              </a:rPr>
              <a:t>　　终结现金流量主要包括清理净收入、垫付的流动资金收回等，主要是现金流入项目。</a:t>
            </a:r>
          </a:p>
        </p:txBody>
      </p:sp>
      <p:pic>
        <p:nvPicPr>
          <p:cNvPr id="64514" name="Picture 2" descr="D:\我的文档\Desktop\01300000340044123651043991965.jpg"/>
          <p:cNvPicPr>
            <a:picLocks noChangeAspect="1" noChangeArrowheads="1"/>
          </p:cNvPicPr>
          <p:nvPr/>
        </p:nvPicPr>
        <p:blipFill>
          <a:blip r:embed="rId2"/>
          <a:srcRect/>
          <a:stretch>
            <a:fillRect/>
          </a:stretch>
        </p:blipFill>
        <p:spPr bwMode="auto">
          <a:xfrm>
            <a:off x="6893627" y="2708920"/>
            <a:ext cx="4707658" cy="31683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20" name="组合 8"/>
          <p:cNvGrpSpPr>
            <a:grpSpLocks/>
          </p:cNvGrpSpPr>
          <p:nvPr/>
        </p:nvGrpSpPr>
        <p:grpSpPr bwMode="auto">
          <a:xfrm>
            <a:off x="336062" y="1772816"/>
            <a:ext cx="3455682" cy="503237"/>
            <a:chOff x="416496" y="1196752"/>
            <a:chExt cx="2144688" cy="504056"/>
          </a:xfrm>
        </p:grpSpPr>
        <p:sp>
          <p:nvSpPr>
            <p:cNvPr id="21" name="矩形 20"/>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TextBox 7"/>
            <p:cNvSpPr txBox="1">
              <a:spLocks noChangeArrowheads="1"/>
            </p:cNvSpPr>
            <p:nvPr/>
          </p:nvSpPr>
          <p:spPr bwMode="auto">
            <a:xfrm>
              <a:off x="427785" y="1196752"/>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3.</a:t>
              </a:r>
              <a:r>
                <a:rPr lang="zh-CN" altLang="en-US" sz="2400" dirty="0">
                  <a:solidFill>
                    <a:schemeClr val="bg1"/>
                  </a:solidFill>
                  <a:latin typeface="黑体" pitchFamily="2" charset="-122"/>
                  <a:ea typeface="黑体" pitchFamily="2" charset="-122"/>
                </a:rPr>
                <a:t>终结现金流量</a:t>
              </a:r>
            </a:p>
          </p:txBody>
        </p:sp>
      </p:grpSp>
      <p:grpSp>
        <p:nvGrpSpPr>
          <p:cNvPr id="16" name="组合 15"/>
          <p:cNvGrpSpPr>
            <a:grpSpLocks/>
          </p:cNvGrpSpPr>
          <p:nvPr/>
        </p:nvGrpSpPr>
        <p:grpSpPr bwMode="auto">
          <a:xfrm>
            <a:off x="47328" y="807095"/>
            <a:ext cx="4331254" cy="822325"/>
            <a:chOff x="11113" y="950913"/>
            <a:chExt cx="5445943" cy="822325"/>
          </a:xfrm>
        </p:grpSpPr>
        <p:pic>
          <p:nvPicPr>
            <p:cNvPr id="17" name="TextBox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二、现金流量的计算</a:t>
              </a:r>
            </a:p>
          </p:txBody>
        </p:sp>
      </p:grpSp>
      <p:grpSp>
        <p:nvGrpSpPr>
          <p:cNvPr id="19" name="组合 18"/>
          <p:cNvGrpSpPr/>
          <p:nvPr/>
        </p:nvGrpSpPr>
        <p:grpSpPr>
          <a:xfrm>
            <a:off x="191345" y="92845"/>
            <a:ext cx="5616624" cy="613803"/>
            <a:chOff x="1271464" y="2420888"/>
            <a:chExt cx="4392488" cy="613803"/>
          </a:xfrm>
        </p:grpSpPr>
        <p:sp>
          <p:nvSpPr>
            <p:cNvPr id="23"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24" name="TextBox 23"/>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现金流量分析</a:t>
              </a:r>
            </a:p>
          </p:txBody>
        </p:sp>
      </p:grpSp>
    </p:spTree>
    <p:extLst>
      <p:ext uri="{BB962C8B-B14F-4D97-AF65-F5344CB8AC3E}">
        <p14:creationId xmlns:p14="http://schemas.microsoft.com/office/powerpoint/2010/main" val="14704483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par>
                          <p:cTn id="8" fill="hold" nodeType="afterGroup">
                            <p:stCondLst>
                              <p:cond delay="500"/>
                            </p:stCondLst>
                            <p:childTnLst>
                              <p:par>
                                <p:cTn id="9" presetID="54" presetClass="entr" presetSubtype="0" accel="100000" fill="hold" nodeType="afterEffect">
                                  <p:stCondLst>
                                    <p:cond delay="0"/>
                                  </p:stCondLst>
                                  <p:childTnLst>
                                    <p:set>
                                      <p:cBhvr>
                                        <p:cTn id="10" dur="1" fill="hold">
                                          <p:stCondLst>
                                            <p:cond delay="0"/>
                                          </p:stCondLst>
                                        </p:cTn>
                                        <p:tgtEl>
                                          <p:spTgt spid="64514"/>
                                        </p:tgtEl>
                                        <p:attrNameLst>
                                          <p:attrName>style.visibility</p:attrName>
                                        </p:attrNameLst>
                                      </p:cBhvr>
                                      <p:to>
                                        <p:strVal val="visible"/>
                                      </p:to>
                                    </p:set>
                                    <p:anim calcmode="lin" valueType="num">
                                      <p:cBhvr>
                                        <p:cTn id="11" dur="500" fill="hold"/>
                                        <p:tgtEl>
                                          <p:spTgt spid="64514"/>
                                        </p:tgtEl>
                                        <p:attrNameLst>
                                          <p:attrName>ppt_w</p:attrName>
                                        </p:attrNameLst>
                                      </p:cBhvr>
                                      <p:tavLst>
                                        <p:tav tm="0">
                                          <p:val>
                                            <p:strVal val="#ppt_w*0.05"/>
                                          </p:val>
                                        </p:tav>
                                        <p:tav tm="100000">
                                          <p:val>
                                            <p:strVal val="#ppt_w"/>
                                          </p:val>
                                        </p:tav>
                                      </p:tavLst>
                                    </p:anim>
                                    <p:anim calcmode="lin" valueType="num">
                                      <p:cBhvr>
                                        <p:cTn id="12" dur="500" fill="hold"/>
                                        <p:tgtEl>
                                          <p:spTgt spid="64514"/>
                                        </p:tgtEl>
                                        <p:attrNameLst>
                                          <p:attrName>ppt_h</p:attrName>
                                        </p:attrNameLst>
                                      </p:cBhvr>
                                      <p:tavLst>
                                        <p:tav tm="0">
                                          <p:val>
                                            <p:strVal val="#ppt_h"/>
                                          </p:val>
                                        </p:tav>
                                        <p:tav tm="100000">
                                          <p:val>
                                            <p:strVal val="#ppt_h"/>
                                          </p:val>
                                        </p:tav>
                                      </p:tavLst>
                                    </p:anim>
                                    <p:anim calcmode="lin" valueType="num">
                                      <p:cBhvr>
                                        <p:cTn id="13" dur="500" fill="hold"/>
                                        <p:tgtEl>
                                          <p:spTgt spid="64514"/>
                                        </p:tgtEl>
                                        <p:attrNameLst>
                                          <p:attrName>ppt_x</p:attrName>
                                        </p:attrNameLst>
                                      </p:cBhvr>
                                      <p:tavLst>
                                        <p:tav tm="0">
                                          <p:val>
                                            <p:strVal val="#ppt_x-.2"/>
                                          </p:val>
                                        </p:tav>
                                        <p:tav tm="100000">
                                          <p:val>
                                            <p:strVal val="#ppt_x"/>
                                          </p:val>
                                        </p:tav>
                                      </p:tavLst>
                                    </p:anim>
                                    <p:anim calcmode="lin" valueType="num">
                                      <p:cBhvr>
                                        <p:cTn id="14" dur="500" fill="hold"/>
                                        <p:tgtEl>
                                          <p:spTgt spid="64514"/>
                                        </p:tgtEl>
                                        <p:attrNameLst>
                                          <p:attrName>ppt_y</p:attrName>
                                        </p:attrNameLst>
                                      </p:cBhvr>
                                      <p:tavLst>
                                        <p:tav tm="0">
                                          <p:val>
                                            <p:strVal val="#ppt_y"/>
                                          </p:val>
                                        </p:tav>
                                        <p:tav tm="100000">
                                          <p:val>
                                            <p:strVal val="#ppt_y"/>
                                          </p:val>
                                        </p:tav>
                                      </p:tavLst>
                                    </p:anim>
                                    <p:animEffect transition="in" filter="fade">
                                      <p:cBhvr>
                                        <p:cTn id="15" dur="500"/>
                                        <p:tgtEl>
                                          <p:spTgt spid="64514"/>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2"/>
          <p:cNvGrpSpPr>
            <a:grpSpLocks/>
          </p:cNvGrpSpPr>
          <p:nvPr/>
        </p:nvGrpSpPr>
        <p:grpSpPr bwMode="auto">
          <a:xfrm>
            <a:off x="130908" y="2420938"/>
            <a:ext cx="3837354" cy="3295650"/>
            <a:chOff x="105570" y="2708920"/>
            <a:chExt cx="3119238" cy="3296344"/>
          </a:xfrm>
        </p:grpSpPr>
        <p:sp>
          <p:nvSpPr>
            <p:cNvPr id="17426" name="AutoShape 2"/>
            <p:cNvSpPr>
              <a:spLocks noChangeArrowheads="1"/>
            </p:cNvSpPr>
            <p:nvPr/>
          </p:nvSpPr>
          <p:spPr bwMode="gray">
            <a:xfrm>
              <a:off x="105570" y="2708920"/>
              <a:ext cx="3119238" cy="3296344"/>
            </a:xfrm>
            <a:prstGeom prst="roundRect">
              <a:avLst>
                <a:gd name="adj" fmla="val 12699"/>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a:p>
          </p:txBody>
        </p:sp>
        <p:sp>
          <p:nvSpPr>
            <p:cNvPr id="17427" name="AutoShape 3"/>
            <p:cNvSpPr>
              <a:spLocks noChangeArrowheads="1"/>
            </p:cNvSpPr>
            <p:nvPr/>
          </p:nvSpPr>
          <p:spPr bwMode="gray">
            <a:xfrm>
              <a:off x="174827" y="3394994"/>
              <a:ext cx="2953736" cy="2482277"/>
            </a:xfrm>
            <a:prstGeom prst="roundRect">
              <a:avLst>
                <a:gd name="adj" fmla="val 16667"/>
              </a:avLst>
            </a:prstGeom>
            <a:solidFill>
              <a:srgbClr val="FFFFFF"/>
            </a:soli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7428" name="Text Box 18"/>
            <p:cNvSpPr txBox="1">
              <a:spLocks noChangeArrowheads="1"/>
            </p:cNvSpPr>
            <p:nvPr/>
          </p:nvSpPr>
          <p:spPr bwMode="white">
            <a:xfrm>
              <a:off x="781720" y="2816101"/>
              <a:ext cx="1651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en-US" altLang="zh-CN" sz="2200" b="1">
                  <a:solidFill>
                    <a:srgbClr val="FFFFFF"/>
                  </a:solidFill>
                  <a:latin typeface="Times New Roman" pitchFamily="18" charset="0"/>
                  <a:cs typeface="Times New Roman" pitchFamily="18" charset="0"/>
                </a:rPr>
                <a:t>1.</a:t>
              </a:r>
              <a:r>
                <a:rPr lang="zh-CN" altLang="en-US" sz="2200" b="1">
                  <a:solidFill>
                    <a:srgbClr val="FFFFFF"/>
                  </a:solidFill>
                  <a:latin typeface="Times New Roman" pitchFamily="18" charset="0"/>
                  <a:cs typeface="Times New Roman" pitchFamily="18" charset="0"/>
                </a:rPr>
                <a:t>沉没成本</a:t>
              </a:r>
              <a:endParaRPr lang="zh-CN" altLang="zh-CN" sz="2200">
                <a:latin typeface="Times New Roman" pitchFamily="18" charset="0"/>
                <a:cs typeface="Times New Roman" pitchFamily="18" charset="0"/>
              </a:endParaRPr>
            </a:p>
          </p:txBody>
        </p:sp>
        <p:sp>
          <p:nvSpPr>
            <p:cNvPr id="17429" name="Text Box 18"/>
            <p:cNvSpPr txBox="1">
              <a:spLocks noChangeArrowheads="1"/>
            </p:cNvSpPr>
            <p:nvPr/>
          </p:nvSpPr>
          <p:spPr bwMode="white">
            <a:xfrm>
              <a:off x="200472" y="3451578"/>
              <a:ext cx="2880320" cy="193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r>
                <a:rPr lang="zh-CN" altLang="en-US" sz="2400"/>
                <a:t>　　指已经发生的成本。由于沉没成本是过去发生的，它不会因为接受或摒弃某个项目的决策而改变。</a:t>
              </a:r>
              <a:endParaRPr lang="zh-CN" altLang="zh-CN" sz="2200">
                <a:latin typeface="Times New Roman" pitchFamily="18" charset="0"/>
                <a:cs typeface="Times New Roman" pitchFamily="18" charset="0"/>
              </a:endParaRPr>
            </a:p>
          </p:txBody>
        </p:sp>
      </p:grpSp>
      <p:grpSp>
        <p:nvGrpSpPr>
          <p:cNvPr id="5" name="组合 23"/>
          <p:cNvGrpSpPr>
            <a:grpSpLocks/>
          </p:cNvGrpSpPr>
          <p:nvPr/>
        </p:nvGrpSpPr>
        <p:grpSpPr bwMode="auto">
          <a:xfrm>
            <a:off x="4159740" y="2725738"/>
            <a:ext cx="3839307" cy="3295650"/>
            <a:chOff x="3368824" y="2708920"/>
            <a:chExt cx="3119238" cy="3296344"/>
          </a:xfrm>
        </p:grpSpPr>
        <p:sp>
          <p:nvSpPr>
            <p:cNvPr id="17422" name="AutoShape 2"/>
            <p:cNvSpPr>
              <a:spLocks noChangeArrowheads="1"/>
            </p:cNvSpPr>
            <p:nvPr/>
          </p:nvSpPr>
          <p:spPr bwMode="gray">
            <a:xfrm>
              <a:off x="3368824" y="2708920"/>
              <a:ext cx="3119238" cy="3296344"/>
            </a:xfrm>
            <a:prstGeom prst="roundRect">
              <a:avLst>
                <a:gd name="adj" fmla="val 12699"/>
              </a:avLst>
            </a:prstGeom>
            <a:solidFill>
              <a:srgbClr val="00B050"/>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a:p>
          </p:txBody>
        </p:sp>
        <p:sp>
          <p:nvSpPr>
            <p:cNvPr id="17423" name="AutoShape 3"/>
            <p:cNvSpPr>
              <a:spLocks noChangeArrowheads="1"/>
            </p:cNvSpPr>
            <p:nvPr/>
          </p:nvSpPr>
          <p:spPr bwMode="gray">
            <a:xfrm>
              <a:off x="3438081" y="3394994"/>
              <a:ext cx="2953736" cy="2482277"/>
            </a:xfrm>
            <a:prstGeom prst="roundRect">
              <a:avLst>
                <a:gd name="adj" fmla="val 16667"/>
              </a:avLst>
            </a:prstGeom>
            <a:solidFill>
              <a:srgbClr val="FFFFFF"/>
            </a:soli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7424" name="Text Box 18"/>
            <p:cNvSpPr txBox="1">
              <a:spLocks noChangeArrowheads="1"/>
            </p:cNvSpPr>
            <p:nvPr/>
          </p:nvSpPr>
          <p:spPr bwMode="white">
            <a:xfrm>
              <a:off x="4088904" y="2852936"/>
              <a:ext cx="1651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en-US" altLang="zh-CN" sz="2200" b="1">
                  <a:solidFill>
                    <a:srgbClr val="FFFFFF"/>
                  </a:solidFill>
                  <a:latin typeface="Times New Roman" pitchFamily="18" charset="0"/>
                  <a:cs typeface="Times New Roman" pitchFamily="18" charset="0"/>
                </a:rPr>
                <a:t>2.</a:t>
              </a:r>
              <a:r>
                <a:rPr lang="zh-CN" altLang="en-US" sz="2200" b="1">
                  <a:solidFill>
                    <a:srgbClr val="FFFFFF"/>
                  </a:solidFill>
                  <a:latin typeface="Times New Roman" pitchFamily="18" charset="0"/>
                  <a:cs typeface="Times New Roman" pitchFamily="18" charset="0"/>
                </a:rPr>
                <a:t>机会成本</a:t>
              </a:r>
              <a:endParaRPr lang="zh-CN" altLang="zh-CN" sz="2200">
                <a:latin typeface="Times New Roman" pitchFamily="18" charset="0"/>
                <a:cs typeface="Times New Roman" pitchFamily="18" charset="0"/>
              </a:endParaRPr>
            </a:p>
          </p:txBody>
        </p:sp>
        <p:sp>
          <p:nvSpPr>
            <p:cNvPr id="17425" name="Text Box 18"/>
            <p:cNvSpPr txBox="1">
              <a:spLocks noChangeArrowheads="1"/>
            </p:cNvSpPr>
            <p:nvPr/>
          </p:nvSpPr>
          <p:spPr bwMode="white">
            <a:xfrm>
              <a:off x="3512840" y="3650248"/>
              <a:ext cx="2880320" cy="1569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r>
                <a:rPr lang="zh-CN" altLang="en-US" sz="2400"/>
                <a:t>　　在投资方案的选择中，如果选择了一个投资方案，则必须放弃投资于其他途径的机会。</a:t>
              </a:r>
              <a:endParaRPr lang="zh-CN" altLang="zh-CN" sz="2200">
                <a:latin typeface="Times New Roman" pitchFamily="18" charset="0"/>
                <a:cs typeface="Times New Roman" pitchFamily="18" charset="0"/>
              </a:endParaRPr>
            </a:p>
          </p:txBody>
        </p:sp>
      </p:grpSp>
      <p:grpSp>
        <p:nvGrpSpPr>
          <p:cNvPr id="6" name="组合 24"/>
          <p:cNvGrpSpPr>
            <a:grpSpLocks/>
          </p:cNvGrpSpPr>
          <p:nvPr/>
        </p:nvGrpSpPr>
        <p:grpSpPr bwMode="auto">
          <a:xfrm>
            <a:off x="8223739" y="3141663"/>
            <a:ext cx="3837354" cy="3295650"/>
            <a:chOff x="6681192" y="2708920"/>
            <a:chExt cx="3119238" cy="3296344"/>
          </a:xfrm>
        </p:grpSpPr>
        <p:sp>
          <p:nvSpPr>
            <p:cNvPr id="17418" name="AutoShape 2"/>
            <p:cNvSpPr>
              <a:spLocks noChangeArrowheads="1"/>
            </p:cNvSpPr>
            <p:nvPr/>
          </p:nvSpPr>
          <p:spPr bwMode="gray">
            <a:xfrm>
              <a:off x="6681192" y="2708920"/>
              <a:ext cx="3119238" cy="3296344"/>
            </a:xfrm>
            <a:prstGeom prst="roundRect">
              <a:avLst>
                <a:gd name="adj" fmla="val 12699"/>
              </a:avLst>
            </a:prstGeom>
            <a:solidFill>
              <a:srgbClr val="7030A0"/>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a:p>
          </p:txBody>
        </p:sp>
        <p:sp>
          <p:nvSpPr>
            <p:cNvPr id="17419" name="AutoShape 3"/>
            <p:cNvSpPr>
              <a:spLocks noChangeArrowheads="1"/>
            </p:cNvSpPr>
            <p:nvPr/>
          </p:nvSpPr>
          <p:spPr bwMode="gray">
            <a:xfrm>
              <a:off x="6750449" y="3394994"/>
              <a:ext cx="2953736" cy="2482277"/>
            </a:xfrm>
            <a:prstGeom prst="roundRect">
              <a:avLst>
                <a:gd name="adj" fmla="val 16667"/>
              </a:avLst>
            </a:prstGeom>
            <a:solidFill>
              <a:srgbClr val="FFFFFF"/>
            </a:soli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7420" name="Text Box 18"/>
            <p:cNvSpPr txBox="1">
              <a:spLocks noChangeArrowheads="1"/>
            </p:cNvSpPr>
            <p:nvPr/>
          </p:nvSpPr>
          <p:spPr bwMode="white">
            <a:xfrm>
              <a:off x="7473280" y="2852936"/>
              <a:ext cx="1651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en-US" altLang="zh-CN" sz="2200" b="1">
                  <a:solidFill>
                    <a:srgbClr val="FFFFFF"/>
                  </a:solidFill>
                  <a:latin typeface="Times New Roman" pitchFamily="18" charset="0"/>
                  <a:cs typeface="Times New Roman" pitchFamily="18" charset="0"/>
                </a:rPr>
                <a:t>3.</a:t>
              </a:r>
              <a:r>
                <a:rPr lang="zh-CN" altLang="en-US" sz="2200" b="1">
                  <a:solidFill>
                    <a:srgbClr val="FFFFFF"/>
                  </a:solidFill>
                  <a:latin typeface="Times New Roman" pitchFamily="18" charset="0"/>
                  <a:cs typeface="Times New Roman" pitchFamily="18" charset="0"/>
                </a:rPr>
                <a:t>负效应</a:t>
              </a:r>
              <a:endParaRPr lang="zh-CN" altLang="zh-CN" sz="2200">
                <a:latin typeface="Times New Roman" pitchFamily="18" charset="0"/>
                <a:cs typeface="Times New Roman" pitchFamily="18" charset="0"/>
              </a:endParaRPr>
            </a:p>
          </p:txBody>
        </p:sp>
        <p:sp>
          <p:nvSpPr>
            <p:cNvPr id="17421" name="Text Box 18"/>
            <p:cNvSpPr txBox="1">
              <a:spLocks noChangeArrowheads="1"/>
            </p:cNvSpPr>
            <p:nvPr/>
          </p:nvSpPr>
          <p:spPr bwMode="white">
            <a:xfrm>
              <a:off x="6746185" y="3682118"/>
              <a:ext cx="295934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r>
                <a:rPr lang="zh-CN" altLang="en-US" sz="2400"/>
                <a:t>　　决定增量现金流量的另一个难点在于新增项目对公司其它项目的负效应。</a:t>
              </a:r>
              <a:endParaRPr lang="zh-CN" altLang="zh-CN" sz="2200">
                <a:latin typeface="Times New Roman" pitchFamily="18" charset="0"/>
                <a:cs typeface="Times New Roman" pitchFamily="18" charset="0"/>
              </a:endParaRPr>
            </a:p>
          </p:txBody>
        </p:sp>
      </p:grpSp>
      <p:grpSp>
        <p:nvGrpSpPr>
          <p:cNvPr id="29" name="组合 8"/>
          <p:cNvGrpSpPr>
            <a:grpSpLocks/>
          </p:cNvGrpSpPr>
          <p:nvPr/>
        </p:nvGrpSpPr>
        <p:grpSpPr bwMode="auto">
          <a:xfrm>
            <a:off x="336062" y="1772816"/>
            <a:ext cx="3455682" cy="503237"/>
            <a:chOff x="416496" y="1196752"/>
            <a:chExt cx="2144688" cy="504056"/>
          </a:xfrm>
        </p:grpSpPr>
        <p:sp>
          <p:nvSpPr>
            <p:cNvPr id="30" name="矩形 29"/>
            <p:cNvSpPr/>
            <p:nvPr/>
          </p:nvSpPr>
          <p:spPr>
            <a:xfrm>
              <a:off x="416496" y="1196752"/>
              <a:ext cx="2144688" cy="504056"/>
            </a:xfrm>
            <a:prstGeom prst="rect">
              <a:avLst/>
            </a:prstGeom>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 name="TextBox 7"/>
            <p:cNvSpPr txBox="1">
              <a:spLocks noChangeArrowheads="1"/>
            </p:cNvSpPr>
            <p:nvPr/>
          </p:nvSpPr>
          <p:spPr bwMode="auto">
            <a:xfrm>
              <a:off x="427785" y="1196752"/>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000">
                  <a:solidFill>
                    <a:schemeClr val="tx1"/>
                  </a:solidFill>
                  <a:latin typeface="Arial" charset="0"/>
                  <a:ea typeface="楷体_GB2312" pitchFamily="49" charset="-122"/>
                </a:defRPr>
              </a:lvl1pPr>
              <a:lvl2pPr>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marL="0" lvl="1" algn="ctr"/>
              <a:r>
                <a:rPr lang="en-US" altLang="zh-CN" sz="2400" dirty="0">
                  <a:solidFill>
                    <a:schemeClr val="bg1"/>
                  </a:solidFill>
                  <a:latin typeface="黑体" pitchFamily="2" charset="-122"/>
                  <a:ea typeface="黑体" pitchFamily="2" charset="-122"/>
                </a:rPr>
                <a:t>4.</a:t>
              </a:r>
              <a:r>
                <a:rPr lang="zh-CN" altLang="en-US" sz="2400" dirty="0">
                  <a:solidFill>
                    <a:schemeClr val="bg1"/>
                  </a:solidFill>
                  <a:latin typeface="黑体" pitchFamily="2" charset="-122"/>
                  <a:ea typeface="黑体" pitchFamily="2" charset="-122"/>
                </a:rPr>
                <a:t>增量现金流量</a:t>
              </a:r>
            </a:p>
          </p:txBody>
        </p:sp>
      </p:grpSp>
      <p:grpSp>
        <p:nvGrpSpPr>
          <p:cNvPr id="32" name="组合 31"/>
          <p:cNvGrpSpPr>
            <a:grpSpLocks/>
          </p:cNvGrpSpPr>
          <p:nvPr/>
        </p:nvGrpSpPr>
        <p:grpSpPr bwMode="auto">
          <a:xfrm>
            <a:off x="47328" y="807095"/>
            <a:ext cx="4331254" cy="822325"/>
            <a:chOff x="11113" y="950913"/>
            <a:chExt cx="5445943" cy="822325"/>
          </a:xfrm>
        </p:grpSpPr>
        <p:pic>
          <p:nvPicPr>
            <p:cNvPr id="33"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二、现金流量的计算</a:t>
              </a:r>
            </a:p>
          </p:txBody>
        </p:sp>
      </p:grpSp>
      <p:grpSp>
        <p:nvGrpSpPr>
          <p:cNvPr id="35" name="组合 34"/>
          <p:cNvGrpSpPr/>
          <p:nvPr/>
        </p:nvGrpSpPr>
        <p:grpSpPr>
          <a:xfrm>
            <a:off x="191345" y="92845"/>
            <a:ext cx="5616624" cy="613803"/>
            <a:chOff x="1271464" y="2420888"/>
            <a:chExt cx="4392488" cy="613803"/>
          </a:xfrm>
        </p:grpSpPr>
        <p:sp>
          <p:nvSpPr>
            <p:cNvPr id="36"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37" name="TextBox 36"/>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现金流量分析</a:t>
              </a:r>
            </a:p>
          </p:txBody>
        </p:sp>
      </p:grpSp>
    </p:spTree>
    <p:extLst>
      <p:ext uri="{BB962C8B-B14F-4D97-AF65-F5344CB8AC3E}">
        <p14:creationId xmlns:p14="http://schemas.microsoft.com/office/powerpoint/2010/main" val="11113529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4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8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800"/>
                            </p:stCondLst>
                            <p:childTnLst>
                              <p:par>
                                <p:cTn id="21" presetID="22" presetClass="entr" presetSubtype="8"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15910" y="1472200"/>
            <a:ext cx="11609905" cy="3139321"/>
          </a:xfrm>
          <a:prstGeom prst="rect">
            <a:avLst/>
          </a:prstGeom>
          <a:solidFill>
            <a:schemeClr val="bg1">
              <a:lumMod val="95000"/>
            </a:schemeClr>
          </a:solidFill>
          <a:ln>
            <a:solidFill>
              <a:schemeClr val="bg2">
                <a:lumMod val="40000"/>
                <a:lumOff val="60000"/>
              </a:schemeClr>
            </a:solidFill>
          </a:ln>
          <a:scene3d>
            <a:camera prst="orthographicFront"/>
            <a:lightRig rig="threePt" dir="t"/>
          </a:scene3d>
          <a:sp3d>
            <a:bevelT prst="relaxedInset"/>
          </a:sp3d>
        </p:spPr>
        <p:style>
          <a:lnRef idx="3">
            <a:schemeClr val="lt1"/>
          </a:lnRef>
          <a:fillRef idx="1">
            <a:schemeClr val="accent2"/>
          </a:fillRef>
          <a:effectRef idx="1">
            <a:schemeClr val="accent2"/>
          </a:effectRef>
          <a:fontRef idx="minor">
            <a:schemeClr val="lt1"/>
          </a:fontRef>
        </p:style>
        <p:txBody>
          <a:bodyPr anchor="ctr">
            <a:spAutoFit/>
          </a:bodyPr>
          <a:lstStyle/>
          <a:p>
            <a:pPr>
              <a:lnSpc>
                <a:spcPct val="150000"/>
              </a:lnSpc>
              <a:defRPr/>
            </a:pPr>
            <a:r>
              <a:rPr lang="zh-CN" altLang="en-US" sz="2200" dirty="0">
                <a:solidFill>
                  <a:schemeClr val="tx1"/>
                </a:solidFill>
                <a:latin typeface="Times New Roman" pitchFamily="18" charset="0"/>
                <a:cs typeface="Times New Roman" pitchFamily="18" charset="0"/>
              </a:rPr>
              <a:t>　　东华公司要开发一项新产品，需要建设一间厂房，建设期为</a:t>
            </a:r>
            <a:r>
              <a:rPr lang="en-US" altLang="zh-CN" sz="2200" dirty="0">
                <a:solidFill>
                  <a:schemeClr val="tx1"/>
                </a:solidFill>
                <a:latin typeface="Times New Roman" pitchFamily="18" charset="0"/>
                <a:cs typeface="Times New Roman" pitchFamily="18" charset="0"/>
              </a:rPr>
              <a:t>1</a:t>
            </a:r>
            <a:r>
              <a:rPr lang="zh-CN" altLang="en-US" sz="2200" dirty="0">
                <a:solidFill>
                  <a:schemeClr val="tx1"/>
                </a:solidFill>
                <a:latin typeface="Times New Roman" pitchFamily="18" charset="0"/>
                <a:cs typeface="Times New Roman" pitchFamily="18" charset="0"/>
              </a:rPr>
              <a:t>年，建设期初投入自有资金构建厂房及相关设备共计</a:t>
            </a:r>
            <a:r>
              <a:rPr lang="en-US" altLang="zh-CN" sz="2200" dirty="0">
                <a:solidFill>
                  <a:schemeClr val="tx1"/>
                </a:solidFill>
                <a:latin typeface="Times New Roman" pitchFamily="18" charset="0"/>
                <a:cs typeface="Times New Roman" pitchFamily="18" charset="0"/>
              </a:rPr>
              <a:t>220</a:t>
            </a:r>
            <a:r>
              <a:rPr lang="zh-CN" altLang="en-US" sz="2200" dirty="0">
                <a:solidFill>
                  <a:schemeClr val="tx1"/>
                </a:solidFill>
                <a:latin typeface="Times New Roman" pitchFamily="18" charset="0"/>
                <a:cs typeface="Times New Roman" pitchFamily="18" charset="0"/>
              </a:rPr>
              <a:t>万元，建设期末投入流动资产支出计</a:t>
            </a:r>
            <a:r>
              <a:rPr lang="en-US" altLang="zh-CN" sz="2200" dirty="0">
                <a:solidFill>
                  <a:schemeClr val="tx1"/>
                </a:solidFill>
                <a:latin typeface="Times New Roman" pitchFamily="18" charset="0"/>
                <a:cs typeface="Times New Roman" pitchFamily="18" charset="0"/>
              </a:rPr>
              <a:t>8</a:t>
            </a:r>
            <a:r>
              <a:rPr lang="zh-CN" altLang="en-US" sz="2200" dirty="0">
                <a:solidFill>
                  <a:schemeClr val="tx1"/>
                </a:solidFill>
                <a:latin typeface="Times New Roman" pitchFamily="18" charset="0"/>
                <a:cs typeface="Times New Roman" pitchFamily="18" charset="0"/>
              </a:rPr>
              <a:t>万元。采用直线法计提折旧。第</a:t>
            </a:r>
            <a:r>
              <a:rPr lang="en-US" altLang="zh-CN" sz="2200" dirty="0">
                <a:solidFill>
                  <a:schemeClr val="tx1"/>
                </a:solidFill>
                <a:latin typeface="Times New Roman" pitchFamily="18" charset="0"/>
                <a:cs typeface="Times New Roman" pitchFamily="18" charset="0"/>
              </a:rPr>
              <a:t>11</a:t>
            </a:r>
            <a:r>
              <a:rPr lang="zh-CN" altLang="en-US" sz="2200" dirty="0">
                <a:solidFill>
                  <a:schemeClr val="tx1"/>
                </a:solidFill>
                <a:latin typeface="Times New Roman" pitchFamily="18" charset="0"/>
                <a:cs typeface="Times New Roman" pitchFamily="18" charset="0"/>
              </a:rPr>
              <a:t>年末生产线转入清理时，固定资产清理净收入为</a:t>
            </a:r>
            <a:r>
              <a:rPr lang="en-US" altLang="zh-CN" sz="2200" dirty="0">
                <a:solidFill>
                  <a:schemeClr val="tx1"/>
                </a:solidFill>
                <a:latin typeface="Times New Roman" pitchFamily="18" charset="0"/>
                <a:cs typeface="Times New Roman" pitchFamily="18" charset="0"/>
              </a:rPr>
              <a:t>10</a:t>
            </a:r>
            <a:r>
              <a:rPr lang="zh-CN" altLang="en-US" sz="2200" dirty="0">
                <a:solidFill>
                  <a:schemeClr val="tx1"/>
                </a:solidFill>
                <a:latin typeface="Times New Roman" pitchFamily="18" charset="0"/>
                <a:cs typeface="Times New Roman" pitchFamily="18" charset="0"/>
              </a:rPr>
              <a:t>万元，回收流动资产</a:t>
            </a:r>
            <a:r>
              <a:rPr lang="en-US" altLang="zh-CN" sz="2200" dirty="0">
                <a:solidFill>
                  <a:schemeClr val="tx1"/>
                </a:solidFill>
                <a:latin typeface="Times New Roman" pitchFamily="18" charset="0"/>
                <a:cs typeface="Times New Roman" pitchFamily="18" charset="0"/>
              </a:rPr>
              <a:t>8</a:t>
            </a:r>
            <a:r>
              <a:rPr lang="zh-CN" altLang="en-US" sz="2200" dirty="0">
                <a:solidFill>
                  <a:schemeClr val="tx1"/>
                </a:solidFill>
                <a:latin typeface="Times New Roman" pitchFamily="18" charset="0"/>
                <a:cs typeface="Times New Roman" pitchFamily="18" charset="0"/>
              </a:rPr>
              <a:t>万元。经营期预计年营业收入</a:t>
            </a:r>
            <a:r>
              <a:rPr lang="en-US" altLang="zh-CN" sz="2200" dirty="0">
                <a:solidFill>
                  <a:schemeClr val="tx1"/>
                </a:solidFill>
                <a:latin typeface="Times New Roman" pitchFamily="18" charset="0"/>
                <a:cs typeface="Times New Roman" pitchFamily="18" charset="0"/>
              </a:rPr>
              <a:t>160</a:t>
            </a:r>
            <a:r>
              <a:rPr lang="zh-CN" altLang="en-US" sz="2200" dirty="0">
                <a:solidFill>
                  <a:schemeClr val="tx1"/>
                </a:solidFill>
                <a:latin typeface="Times New Roman" pitchFamily="18" charset="0"/>
                <a:cs typeface="Times New Roman" pitchFamily="18" charset="0"/>
              </a:rPr>
              <a:t>万元（当年现金收入），经营期第一年付现成本</a:t>
            </a:r>
            <a:r>
              <a:rPr lang="en-US" altLang="zh-CN" sz="2200" dirty="0">
                <a:solidFill>
                  <a:schemeClr val="tx1"/>
                </a:solidFill>
                <a:latin typeface="Times New Roman" pitchFamily="18" charset="0"/>
                <a:cs typeface="Times New Roman" pitchFamily="18" charset="0"/>
              </a:rPr>
              <a:t>64</a:t>
            </a:r>
            <a:r>
              <a:rPr lang="zh-CN" altLang="en-US" sz="2200" dirty="0">
                <a:solidFill>
                  <a:schemeClr val="tx1"/>
                </a:solidFill>
                <a:latin typeface="Times New Roman" pitchFamily="18" charset="0"/>
                <a:cs typeface="Times New Roman" pitchFamily="18" charset="0"/>
              </a:rPr>
              <a:t>万元，</a:t>
            </a:r>
            <a:r>
              <a:rPr lang="en-US" altLang="zh-CN" sz="2200" dirty="0">
                <a:solidFill>
                  <a:schemeClr val="tx1"/>
                </a:solidFill>
                <a:latin typeface="Times New Roman" pitchFamily="18" charset="0"/>
                <a:cs typeface="Times New Roman" pitchFamily="18" charset="0"/>
              </a:rPr>
              <a:t>2-5</a:t>
            </a:r>
            <a:r>
              <a:rPr lang="zh-CN" altLang="en-US" sz="2200" dirty="0">
                <a:solidFill>
                  <a:schemeClr val="tx1"/>
                </a:solidFill>
                <a:latin typeface="Times New Roman" pitchFamily="18" charset="0"/>
                <a:cs typeface="Times New Roman" pitchFamily="18" charset="0"/>
              </a:rPr>
              <a:t>年付现成本估计每年递增</a:t>
            </a:r>
            <a:r>
              <a:rPr lang="en-US" altLang="zh-CN" sz="2200" dirty="0">
                <a:solidFill>
                  <a:schemeClr val="tx1"/>
                </a:solidFill>
                <a:latin typeface="Times New Roman" pitchFamily="18" charset="0"/>
                <a:cs typeface="Times New Roman" pitchFamily="18" charset="0"/>
              </a:rPr>
              <a:t>1</a:t>
            </a:r>
            <a:r>
              <a:rPr lang="zh-CN" altLang="en-US" sz="2200" dirty="0">
                <a:solidFill>
                  <a:schemeClr val="tx1"/>
                </a:solidFill>
                <a:latin typeface="Times New Roman" pitchFamily="18" charset="0"/>
                <a:cs typeface="Times New Roman" pitchFamily="18" charset="0"/>
              </a:rPr>
              <a:t>万元，</a:t>
            </a:r>
            <a:r>
              <a:rPr lang="en-US" altLang="zh-CN" sz="2200" dirty="0">
                <a:solidFill>
                  <a:schemeClr val="tx1"/>
                </a:solidFill>
                <a:latin typeface="Times New Roman" pitchFamily="18" charset="0"/>
                <a:cs typeface="Times New Roman" pitchFamily="18" charset="0"/>
              </a:rPr>
              <a:t>6-10</a:t>
            </a:r>
            <a:r>
              <a:rPr lang="zh-CN" altLang="en-US" sz="2200" dirty="0">
                <a:solidFill>
                  <a:schemeClr val="tx1"/>
                </a:solidFill>
                <a:latin typeface="Times New Roman" pitchFamily="18" charset="0"/>
                <a:cs typeface="Times New Roman" pitchFamily="18" charset="0"/>
              </a:rPr>
              <a:t>年付现成本估计为</a:t>
            </a:r>
            <a:r>
              <a:rPr lang="en-US" altLang="zh-CN" sz="2200" dirty="0">
                <a:solidFill>
                  <a:schemeClr val="tx1"/>
                </a:solidFill>
                <a:latin typeface="Times New Roman" pitchFamily="18" charset="0"/>
                <a:cs typeface="Times New Roman" pitchFamily="18" charset="0"/>
              </a:rPr>
              <a:t>70</a:t>
            </a:r>
            <a:r>
              <a:rPr lang="zh-CN" altLang="en-US" sz="2200" dirty="0">
                <a:solidFill>
                  <a:schemeClr val="tx1"/>
                </a:solidFill>
                <a:latin typeface="Times New Roman" pitchFamily="18" charset="0"/>
                <a:cs typeface="Times New Roman" pitchFamily="18" charset="0"/>
              </a:rPr>
              <a:t>万元，所得税税率</a:t>
            </a:r>
            <a:r>
              <a:rPr lang="en-US" altLang="zh-CN" sz="2200" dirty="0">
                <a:solidFill>
                  <a:schemeClr val="tx1"/>
                </a:solidFill>
                <a:latin typeface="Times New Roman" pitchFamily="18" charset="0"/>
                <a:cs typeface="Times New Roman" pitchFamily="18" charset="0"/>
              </a:rPr>
              <a:t>25%</a:t>
            </a:r>
            <a:r>
              <a:rPr lang="zh-CN" altLang="en-US" sz="2200" dirty="0">
                <a:solidFill>
                  <a:schemeClr val="tx1"/>
                </a:solidFill>
                <a:latin typeface="Times New Roman" pitchFamily="18" charset="0"/>
                <a:cs typeface="Times New Roman" pitchFamily="18" charset="0"/>
              </a:rPr>
              <a:t>。</a:t>
            </a:r>
            <a:endParaRPr lang="en-US" altLang="zh-CN" sz="2200" dirty="0">
              <a:solidFill>
                <a:schemeClr val="tx1"/>
              </a:solidFill>
              <a:latin typeface="Times New Roman" pitchFamily="18" charset="0"/>
              <a:cs typeface="Times New Roman" pitchFamily="18" charset="0"/>
            </a:endParaRPr>
          </a:p>
          <a:p>
            <a:pPr>
              <a:lnSpc>
                <a:spcPct val="150000"/>
              </a:lnSpc>
              <a:defRPr/>
            </a:pPr>
            <a:r>
              <a:rPr lang="en-US" altLang="zh-CN" sz="2200" dirty="0">
                <a:solidFill>
                  <a:schemeClr val="tx1"/>
                </a:solidFill>
                <a:latin typeface="Times New Roman" pitchFamily="18" charset="0"/>
                <a:cs typeface="Times New Roman" pitchFamily="18" charset="0"/>
              </a:rPr>
              <a:t>        </a:t>
            </a:r>
            <a:r>
              <a:rPr lang="zh-CN" altLang="en-US" sz="2200" dirty="0">
                <a:solidFill>
                  <a:schemeClr val="tx1"/>
                </a:solidFill>
                <a:latin typeface="Times New Roman" pitchFamily="18" charset="0"/>
                <a:cs typeface="Times New Roman" pitchFamily="18" charset="0"/>
              </a:rPr>
              <a:t>试计算项目期内的现金净流量。</a:t>
            </a:r>
          </a:p>
        </p:txBody>
      </p:sp>
      <p:graphicFrame>
        <p:nvGraphicFramePr>
          <p:cNvPr id="9" name="表格 8"/>
          <p:cNvGraphicFramePr>
            <a:graphicFrameLocks noGrp="1"/>
          </p:cNvGraphicFramePr>
          <p:nvPr>
            <p:extLst>
              <p:ext uri="{D42A27DB-BD31-4B8C-83A1-F6EECF244321}">
                <p14:modId xmlns:p14="http://schemas.microsoft.com/office/powerpoint/2010/main" val="6908349"/>
              </p:ext>
            </p:extLst>
          </p:nvPr>
        </p:nvGraphicFramePr>
        <p:xfrm>
          <a:off x="1055440" y="4725144"/>
          <a:ext cx="9001002" cy="2025225"/>
        </p:xfrm>
        <a:graphic>
          <a:graphicData uri="http://schemas.openxmlformats.org/drawingml/2006/table">
            <a:tbl>
              <a:tblPr firstRow="1" bandRow="1">
                <a:tableStyleId>{5C22544A-7EE6-4342-B048-85BDC9FD1C3A}</a:tableStyleId>
              </a:tblPr>
              <a:tblGrid>
                <a:gridCol w="1500167">
                  <a:extLst>
                    <a:ext uri="{9D8B030D-6E8A-4147-A177-3AD203B41FA5}">
                      <a16:colId xmlns:a16="http://schemas.microsoft.com/office/drawing/2014/main" val="20000"/>
                    </a:ext>
                  </a:extLst>
                </a:gridCol>
                <a:gridCol w="1500167">
                  <a:extLst>
                    <a:ext uri="{9D8B030D-6E8A-4147-A177-3AD203B41FA5}">
                      <a16:colId xmlns:a16="http://schemas.microsoft.com/office/drawing/2014/main" val="20001"/>
                    </a:ext>
                  </a:extLst>
                </a:gridCol>
                <a:gridCol w="1500167">
                  <a:extLst>
                    <a:ext uri="{9D8B030D-6E8A-4147-A177-3AD203B41FA5}">
                      <a16:colId xmlns:a16="http://schemas.microsoft.com/office/drawing/2014/main" val="20002"/>
                    </a:ext>
                  </a:extLst>
                </a:gridCol>
                <a:gridCol w="1500167">
                  <a:extLst>
                    <a:ext uri="{9D8B030D-6E8A-4147-A177-3AD203B41FA5}">
                      <a16:colId xmlns:a16="http://schemas.microsoft.com/office/drawing/2014/main" val="20003"/>
                    </a:ext>
                  </a:extLst>
                </a:gridCol>
                <a:gridCol w="1500167">
                  <a:extLst>
                    <a:ext uri="{9D8B030D-6E8A-4147-A177-3AD203B41FA5}">
                      <a16:colId xmlns:a16="http://schemas.microsoft.com/office/drawing/2014/main" val="20004"/>
                    </a:ext>
                  </a:extLst>
                </a:gridCol>
                <a:gridCol w="1500167">
                  <a:extLst>
                    <a:ext uri="{9D8B030D-6E8A-4147-A177-3AD203B41FA5}">
                      <a16:colId xmlns:a16="http://schemas.microsoft.com/office/drawing/2014/main" val="20005"/>
                    </a:ext>
                  </a:extLst>
                </a:gridCol>
              </a:tblGrid>
              <a:tr h="405045">
                <a:tc>
                  <a:txBody>
                    <a:bodyPr/>
                    <a:lstStyle/>
                    <a:p>
                      <a:pPr algn="ctr"/>
                      <a:r>
                        <a:rPr lang="zh-CN" altLang="en-US" b="1" dirty="0">
                          <a:latin typeface="黑体" pitchFamily="2" charset="-122"/>
                          <a:ea typeface="黑体" pitchFamily="2" charset="-122"/>
                        </a:rPr>
                        <a:t>项目</a:t>
                      </a:r>
                    </a:p>
                  </a:txBody>
                  <a:tcPr/>
                </a:tc>
                <a:tc>
                  <a:txBody>
                    <a:bodyPr/>
                    <a:lstStyle/>
                    <a:p>
                      <a:pPr algn="ctr"/>
                      <a:r>
                        <a:rPr lang="zh-CN" altLang="en-US" b="1" dirty="0">
                          <a:latin typeface="黑体" pitchFamily="2" charset="-122"/>
                          <a:ea typeface="黑体" pitchFamily="2" charset="-122"/>
                        </a:rPr>
                        <a:t>固资投资</a:t>
                      </a:r>
                    </a:p>
                  </a:txBody>
                  <a:tcPr/>
                </a:tc>
                <a:tc>
                  <a:txBody>
                    <a:bodyPr/>
                    <a:lstStyle/>
                    <a:p>
                      <a:pPr algn="ctr"/>
                      <a:r>
                        <a:rPr lang="zh-CN" altLang="en-US" b="1" dirty="0">
                          <a:latin typeface="黑体" pitchFamily="2" charset="-122"/>
                          <a:ea typeface="黑体" pitchFamily="2" charset="-122"/>
                        </a:rPr>
                        <a:t>流资投资</a:t>
                      </a:r>
                    </a:p>
                  </a:txBody>
                  <a:tcPr/>
                </a:tc>
                <a:tc>
                  <a:txBody>
                    <a:bodyPr/>
                    <a:lstStyle/>
                    <a:p>
                      <a:pPr algn="ctr"/>
                      <a:r>
                        <a:rPr lang="zh-CN" altLang="en-US" b="1" dirty="0">
                          <a:latin typeface="黑体" pitchFamily="2" charset="-122"/>
                          <a:ea typeface="黑体" pitchFamily="2" charset="-122"/>
                        </a:rPr>
                        <a:t>经营净流量</a:t>
                      </a:r>
                    </a:p>
                  </a:txBody>
                  <a:tcPr/>
                </a:tc>
                <a:tc>
                  <a:txBody>
                    <a:bodyPr/>
                    <a:lstStyle/>
                    <a:p>
                      <a:pPr algn="ctr"/>
                      <a:r>
                        <a:rPr lang="zh-CN" altLang="en-US" b="1" dirty="0">
                          <a:latin typeface="黑体" pitchFamily="2" charset="-122"/>
                          <a:ea typeface="黑体" pitchFamily="2" charset="-122"/>
                        </a:rPr>
                        <a:t>残值收入</a:t>
                      </a:r>
                    </a:p>
                  </a:txBody>
                  <a:tcPr/>
                </a:tc>
                <a:tc>
                  <a:txBody>
                    <a:bodyPr/>
                    <a:lstStyle/>
                    <a:p>
                      <a:pPr algn="ctr"/>
                      <a:r>
                        <a:rPr lang="zh-CN" altLang="en-US" b="1" dirty="0">
                          <a:latin typeface="黑体" pitchFamily="2" charset="-122"/>
                          <a:ea typeface="黑体" pitchFamily="2" charset="-122"/>
                        </a:rPr>
                        <a:t>回收流资</a:t>
                      </a:r>
                    </a:p>
                  </a:txBody>
                  <a:tcPr/>
                </a:tc>
                <a:extLst>
                  <a:ext uri="{0D108BD9-81ED-4DB2-BD59-A6C34878D82A}">
                    <a16:rowId xmlns:a16="http://schemas.microsoft.com/office/drawing/2014/main" val="10000"/>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1</a:t>
                      </a:r>
                      <a:r>
                        <a:rPr lang="zh-CN" altLang="en-US" b="1" dirty="0">
                          <a:latin typeface="黑体" pitchFamily="2" charset="-122"/>
                          <a:ea typeface="黑体" pitchFamily="2" charset="-122"/>
                        </a:rPr>
                        <a:t>年初</a:t>
                      </a: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1"/>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1</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2"/>
                  </a:ext>
                </a:extLst>
              </a:tr>
              <a:tr h="405045">
                <a:tc>
                  <a:txBody>
                    <a:bodyPr/>
                    <a:lstStyle/>
                    <a:p>
                      <a:pPr algn="ctr"/>
                      <a:r>
                        <a:rPr lang="zh-CN" altLang="en-US" b="1" dirty="0">
                          <a:latin typeface="黑体" pitchFamily="2" charset="-122"/>
                          <a:ea typeface="黑体" pitchFamily="2" charset="-122"/>
                        </a:rPr>
                        <a:t>第</a:t>
                      </a:r>
                      <a:r>
                        <a:rPr lang="en-US" altLang="zh-CN" b="1" dirty="0">
                          <a:latin typeface="黑体" pitchFamily="2" charset="-122"/>
                          <a:ea typeface="黑体" pitchFamily="2" charset="-122"/>
                        </a:rPr>
                        <a:t>2</a:t>
                      </a:r>
                      <a:r>
                        <a:rPr lang="zh-CN" altLang="en-US" b="1" dirty="0">
                          <a:latin typeface="黑体" pitchFamily="2" charset="-122"/>
                          <a:ea typeface="黑体" pitchFamily="2" charset="-122"/>
                        </a:rPr>
                        <a:t>年末</a:t>
                      </a: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3"/>
                  </a:ext>
                </a:extLst>
              </a:tr>
              <a:tr h="405045">
                <a:tc>
                  <a:txBody>
                    <a:bodyPr/>
                    <a:lstStyle/>
                    <a:p>
                      <a:pPr algn="ctr"/>
                      <a:r>
                        <a:rPr lang="en-US" altLang="zh-CN" b="1" dirty="0">
                          <a:latin typeface="黑体" pitchFamily="2" charset="-122"/>
                          <a:ea typeface="黑体" pitchFamily="2" charset="-122"/>
                        </a:rPr>
                        <a:t>…</a:t>
                      </a: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tc>
                  <a:txBody>
                    <a:bodyPr/>
                    <a:lstStyle/>
                    <a:p>
                      <a:pPr algn="ctr"/>
                      <a:endParaRPr lang="zh-CN" altLang="en-US" b="1">
                        <a:latin typeface="黑体" pitchFamily="2" charset="-122"/>
                        <a:ea typeface="黑体" pitchFamily="2" charset="-122"/>
                      </a:endParaRPr>
                    </a:p>
                  </a:txBody>
                  <a:tcPr/>
                </a:tc>
                <a:tc>
                  <a:txBody>
                    <a:bodyPr/>
                    <a:lstStyle/>
                    <a:p>
                      <a:pPr algn="ctr"/>
                      <a:endParaRPr lang="zh-CN" altLang="en-US" b="1" dirty="0">
                        <a:latin typeface="黑体" pitchFamily="2" charset="-122"/>
                        <a:ea typeface="黑体" pitchFamily="2" charset="-122"/>
                      </a:endParaRPr>
                    </a:p>
                  </a:txBody>
                  <a:tcPr/>
                </a:tc>
                <a:extLst>
                  <a:ext uri="{0D108BD9-81ED-4DB2-BD59-A6C34878D82A}">
                    <a16:rowId xmlns:a16="http://schemas.microsoft.com/office/drawing/2014/main" val="10004"/>
                  </a:ext>
                </a:extLst>
              </a:tr>
            </a:tbl>
          </a:graphicData>
        </a:graphic>
      </p:graphicFrame>
      <p:grpSp>
        <p:nvGrpSpPr>
          <p:cNvPr id="15" name="组合 14"/>
          <p:cNvGrpSpPr/>
          <p:nvPr/>
        </p:nvGrpSpPr>
        <p:grpSpPr>
          <a:xfrm>
            <a:off x="191345" y="92845"/>
            <a:ext cx="5616624" cy="613803"/>
            <a:chOff x="1271464" y="2420888"/>
            <a:chExt cx="4392488" cy="613803"/>
          </a:xfrm>
        </p:grpSpPr>
        <p:sp>
          <p:nvSpPr>
            <p:cNvPr id="16" name="矩形 2"/>
            <p:cNvSpPr>
              <a:spLocks noChangeArrowheads="1"/>
            </p:cNvSpPr>
            <p:nvPr/>
          </p:nvSpPr>
          <p:spPr bwMode="auto">
            <a:xfrm>
              <a:off x="1271464" y="2420888"/>
              <a:ext cx="4392488" cy="584775"/>
            </a:xfrm>
            <a:prstGeom prst="rect">
              <a:avLst/>
            </a:prstGeom>
            <a:ln/>
          </p:spPr>
          <p:style>
            <a:lnRef idx="0">
              <a:schemeClr val="accent1"/>
            </a:lnRef>
            <a:fillRef idx="3">
              <a:schemeClr val="accent1"/>
            </a:fillRef>
            <a:effectRef idx="3">
              <a:schemeClr val="accent1"/>
            </a:effectRef>
            <a:fontRef idx="minor">
              <a:schemeClr val="lt1"/>
            </a:fontRef>
          </p:style>
          <p:txBody>
            <a:bodyPr wrap="square" lIns="0">
              <a:noAutofit/>
            </a:bodyPr>
            <a:lstStyle/>
            <a:p>
              <a:pPr indent="536575" eaLnBrk="1" hangingPunct="1"/>
              <a:endParaRPr lang="zh-CN" altLang="en-US" sz="3200" b="0" dirty="0">
                <a:solidFill>
                  <a:schemeClr val="bg1"/>
                </a:solidFill>
                <a:latin typeface="华文隶书" pitchFamily="2" charset="-122"/>
                <a:ea typeface="华文隶书" pitchFamily="2" charset="-122"/>
              </a:endParaRPr>
            </a:p>
          </p:txBody>
        </p:sp>
        <p:sp>
          <p:nvSpPr>
            <p:cNvPr id="17" name="TextBox 16"/>
            <p:cNvSpPr txBox="1"/>
            <p:nvPr/>
          </p:nvSpPr>
          <p:spPr>
            <a:xfrm>
              <a:off x="1426882" y="2449916"/>
              <a:ext cx="4104456" cy="584775"/>
            </a:xfrm>
            <a:prstGeom prst="rect">
              <a:avLst/>
            </a:prstGeom>
            <a:noFill/>
          </p:spPr>
          <p:txBody>
            <a:bodyPr wrap="square" rtlCol="0">
              <a:spAutoFit/>
            </a:bodyPr>
            <a:lstStyle/>
            <a:p>
              <a:r>
                <a:rPr lang="zh-CN" altLang="en-US" sz="3200" dirty="0">
                  <a:solidFill>
                    <a:schemeClr val="bg1"/>
                  </a:solidFill>
                  <a:latin typeface="华文隶书" pitchFamily="2" charset="-122"/>
                  <a:ea typeface="华文隶书" pitchFamily="2" charset="-122"/>
                </a:rPr>
                <a:t>步骤一  现金流量分析</a:t>
              </a:r>
            </a:p>
          </p:txBody>
        </p:sp>
      </p:grpSp>
      <p:grpSp>
        <p:nvGrpSpPr>
          <p:cNvPr id="18" name="组合 17"/>
          <p:cNvGrpSpPr>
            <a:grpSpLocks/>
          </p:cNvGrpSpPr>
          <p:nvPr/>
        </p:nvGrpSpPr>
        <p:grpSpPr bwMode="auto">
          <a:xfrm>
            <a:off x="47328" y="807095"/>
            <a:ext cx="4331254" cy="822325"/>
            <a:chOff x="11113" y="950913"/>
            <a:chExt cx="5445943" cy="822325"/>
          </a:xfrm>
        </p:grpSpPr>
        <p:pic>
          <p:nvPicPr>
            <p:cNvPr id="19" name="TextBox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950913"/>
              <a:ext cx="544594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4"/>
            <p:cNvSpPr txBox="1">
              <a:spLocks noChangeArrowheads="1"/>
            </p:cNvSpPr>
            <p:nvPr/>
          </p:nvSpPr>
          <p:spPr bwMode="auto">
            <a:xfrm>
              <a:off x="240206" y="1124748"/>
              <a:ext cx="500082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000">
                  <a:solidFill>
                    <a:schemeClr val="tx1"/>
                  </a:solidFill>
                  <a:latin typeface="Arial" charset="0"/>
                  <a:ea typeface="楷体_GB2312" pitchFamily="49" charset="-122"/>
                </a:defRPr>
              </a:lvl1pPr>
              <a:lvl2pPr marL="742950" indent="-285750">
                <a:defRPr sz="3000">
                  <a:solidFill>
                    <a:schemeClr val="tx1"/>
                  </a:solidFill>
                  <a:latin typeface="Arial" charset="0"/>
                  <a:ea typeface="楷体_GB2312" pitchFamily="49" charset="-122"/>
                </a:defRPr>
              </a:lvl2pPr>
              <a:lvl3pPr marL="1143000" indent="-228600">
                <a:defRPr sz="3000">
                  <a:solidFill>
                    <a:schemeClr val="tx1"/>
                  </a:solidFill>
                  <a:latin typeface="Arial" charset="0"/>
                  <a:ea typeface="楷体_GB2312" pitchFamily="49" charset="-122"/>
                </a:defRPr>
              </a:lvl3pPr>
              <a:lvl4pPr marL="1600200" indent="-228600">
                <a:defRPr sz="3000">
                  <a:solidFill>
                    <a:schemeClr val="tx1"/>
                  </a:solidFill>
                  <a:latin typeface="Arial" charset="0"/>
                  <a:ea typeface="楷体_GB2312" pitchFamily="49" charset="-122"/>
                </a:defRPr>
              </a:lvl4pPr>
              <a:lvl5pPr marL="2057400" indent="-228600">
                <a:defRPr sz="3000">
                  <a:solidFill>
                    <a:schemeClr val="tx1"/>
                  </a:solidFill>
                  <a:latin typeface="Arial" charset="0"/>
                  <a:ea typeface="楷体_GB2312" pitchFamily="49" charset="-122"/>
                </a:defRPr>
              </a:lvl5pPr>
              <a:lvl6pPr marL="2514600" indent="-228600" eaLnBrk="0" fontAlgn="base" hangingPunct="0">
                <a:spcBef>
                  <a:spcPct val="0"/>
                </a:spcBef>
                <a:spcAft>
                  <a:spcPct val="0"/>
                </a:spcAft>
                <a:defRPr sz="3000">
                  <a:solidFill>
                    <a:schemeClr val="tx1"/>
                  </a:solidFill>
                  <a:latin typeface="Arial" charset="0"/>
                  <a:ea typeface="楷体_GB2312" pitchFamily="49" charset="-122"/>
                </a:defRPr>
              </a:lvl6pPr>
              <a:lvl7pPr marL="2971800" indent="-228600" eaLnBrk="0" fontAlgn="base" hangingPunct="0">
                <a:spcBef>
                  <a:spcPct val="0"/>
                </a:spcBef>
                <a:spcAft>
                  <a:spcPct val="0"/>
                </a:spcAft>
                <a:defRPr sz="3000">
                  <a:solidFill>
                    <a:schemeClr val="tx1"/>
                  </a:solidFill>
                  <a:latin typeface="Arial" charset="0"/>
                  <a:ea typeface="楷体_GB2312" pitchFamily="49" charset="-122"/>
                </a:defRPr>
              </a:lvl7pPr>
              <a:lvl8pPr marL="3429000" indent="-228600" eaLnBrk="0" fontAlgn="base" hangingPunct="0">
                <a:spcBef>
                  <a:spcPct val="0"/>
                </a:spcBef>
                <a:spcAft>
                  <a:spcPct val="0"/>
                </a:spcAft>
                <a:defRPr sz="3000">
                  <a:solidFill>
                    <a:schemeClr val="tx1"/>
                  </a:solidFill>
                  <a:latin typeface="Arial" charset="0"/>
                  <a:ea typeface="楷体_GB2312" pitchFamily="49" charset="-122"/>
                </a:defRPr>
              </a:lvl8pPr>
              <a:lvl9pPr marL="3886200" indent="-228600" eaLnBrk="0" fontAlgn="base" hangingPunct="0">
                <a:spcBef>
                  <a:spcPct val="0"/>
                </a:spcBef>
                <a:spcAft>
                  <a:spcPct val="0"/>
                </a:spcAft>
                <a:defRPr sz="3000">
                  <a:solidFill>
                    <a:schemeClr val="tx1"/>
                  </a:solidFill>
                  <a:latin typeface="Arial" charset="0"/>
                  <a:ea typeface="楷体_GB2312" pitchFamily="49" charset="-122"/>
                </a:defRPr>
              </a:lvl9pPr>
            </a:lstStyle>
            <a:p>
              <a:pPr algn="ctr"/>
              <a:r>
                <a:rPr lang="zh-CN" altLang="en-US" sz="2600" dirty="0">
                  <a:solidFill>
                    <a:srgbClr val="000000"/>
                  </a:solidFill>
                  <a:latin typeface="Times New Roman" pitchFamily="18" charset="0"/>
                </a:rPr>
                <a:t>二、现金流量的计算</a:t>
              </a:r>
            </a:p>
          </p:txBody>
        </p:sp>
      </p:grpSp>
    </p:spTree>
    <p:extLst>
      <p:ext uri="{BB962C8B-B14F-4D97-AF65-F5344CB8AC3E}">
        <p14:creationId xmlns:p14="http://schemas.microsoft.com/office/powerpoint/2010/main" val="33217581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_自定义设计方案">
  <a:themeElements>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自定义设计方案">
      <a:majorFont>
        <a:latin typeface="Calibri"/>
        <a:ea typeface="SimSun"/>
        <a:cs typeface=""/>
      </a:majorFont>
      <a:minorFont>
        <a:latin typeface="Cambria"/>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经典文字搭配方式">
      <a:majorFont>
        <a:latin typeface="Franklin Gothic Medium"/>
        <a:ea typeface="长城特粗宋体"/>
        <a:cs typeface=""/>
      </a:majorFont>
      <a:minorFont>
        <a:latin typeface="Franklin Gothic Book"/>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db2004c003l">
  <a:themeElements>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cdb2004c003l">
      <a:majorFont>
        <a:latin typeface="Verdana"/>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altLang="zh-CN" sz="2800" b="1" i="0" u="none" strike="noStrike" cap="none" normalizeH="0" baseline="0" smtClean="0">
            <a:ln>
              <a:noFill/>
            </a:ln>
            <a:solidFill>
              <a:schemeClr val="tx1"/>
            </a:solidFill>
            <a:effectLst/>
            <a:latin typeface="Arial" panose="020B0604020202020204" pitchFamily="34" charset="0"/>
            <a:ea typeface="华文新魏" pitchFamily="2" charset="-122"/>
          </a:defRPr>
        </a:defPPr>
      </a:lstStyle>
    </a:lnDef>
  </a:objectDefaults>
  <a:extraClrSchemeLst>
    <a:extraClrScheme>
      <a:clrScheme name="cdb2004c003l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cdb2004c003l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cdb2004c003l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同意提议">
  <a:themeElements>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2_同意提议">
      <a:majorFont>
        <a:latin typeface="华文新魏"/>
        <a:ea typeface="华文新魏"/>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同意提议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2_同意提议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2_同意提议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2_同意提议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2_同意提议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2_同意提议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2_同意提议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2_同意提议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2_同意提议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2_同意提议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2_同意提议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2_同意提议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2669</TotalTime>
  <Words>2438</Words>
  <Application>Microsoft Office PowerPoint</Application>
  <PresentationFormat>宽屏</PresentationFormat>
  <Paragraphs>299</Paragraphs>
  <Slides>30</Slides>
  <Notes>1</Notes>
  <HiddenSlides>0</HiddenSlides>
  <MMClips>0</MMClips>
  <ScaleCrop>false</ScaleCrop>
  <HeadingPairs>
    <vt:vector size="6" baseType="variant">
      <vt:variant>
        <vt:lpstr>已用的字体</vt:lpstr>
      </vt:variant>
      <vt:variant>
        <vt:i4>15</vt:i4>
      </vt:variant>
      <vt:variant>
        <vt:lpstr>主题</vt:lpstr>
      </vt:variant>
      <vt:variant>
        <vt:i4>6</vt:i4>
      </vt:variant>
      <vt:variant>
        <vt:lpstr>幻灯片标题</vt:lpstr>
      </vt:variant>
      <vt:variant>
        <vt:i4>30</vt:i4>
      </vt:variant>
    </vt:vector>
  </HeadingPairs>
  <TitlesOfParts>
    <vt:vector size="51" baseType="lpstr">
      <vt:lpstr>黑体</vt:lpstr>
      <vt:lpstr>华文琥珀</vt:lpstr>
      <vt:lpstr>华文隶书</vt:lpstr>
      <vt:lpstr>华文新魏</vt:lpstr>
      <vt:lpstr>华文行楷</vt:lpstr>
      <vt:lpstr>隶书</vt:lpstr>
      <vt:lpstr>宋体</vt:lpstr>
      <vt:lpstr>微软雅黑</vt:lpstr>
      <vt:lpstr>Arial</vt:lpstr>
      <vt:lpstr>Calibri</vt:lpstr>
      <vt:lpstr>Franklin Gothic Book</vt:lpstr>
      <vt:lpstr>Franklin Gothic Medium</vt:lpstr>
      <vt:lpstr>Times New Roman</vt:lpstr>
      <vt:lpstr>Verdana</vt:lpstr>
      <vt:lpstr>Wingdings</vt:lpstr>
      <vt:lpstr>2_自定义设计方案</vt:lpstr>
      <vt:lpstr>自定义设计方案</vt:lpstr>
      <vt:lpstr>1_自定义设计方案</vt:lpstr>
      <vt:lpstr>cdb2004c003l</vt:lpstr>
      <vt:lpstr>2_同意提议</vt:lpstr>
      <vt:lpstr>3_同意提议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孙述威</cp:lastModifiedBy>
  <cp:revision>924</cp:revision>
  <dcterms:created xsi:type="dcterms:W3CDTF">2012-09-24T07:17:00Z</dcterms:created>
  <dcterms:modified xsi:type="dcterms:W3CDTF">2022-04-03T00:25:35Z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